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6858000" cy="9144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guide id="3" pos="164" userDrawn="1">
          <p15:clr>
            <a:srgbClr val="A4A3A4"/>
          </p15:clr>
        </p15:guide>
        <p15:guide id="4" pos="4247" userDrawn="1">
          <p15:clr>
            <a:srgbClr val="A4A3A4"/>
          </p15:clr>
        </p15:guide>
        <p15:guide id="5" pos="73" userDrawn="1">
          <p15:clr>
            <a:srgbClr val="A4A3A4"/>
          </p15:clr>
        </p15:guide>
        <p15:guide id="6" pos="41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DF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濃色スタイル 1 - アクセント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淡色スタイル 3 - アクセント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80" d="100"/>
          <a:sy n="80" d="100"/>
        </p:scale>
        <p:origin x="1176" y="102"/>
      </p:cViewPr>
      <p:guideLst>
        <p:guide orient="horz" pos="2880"/>
        <p:guide pos="2160"/>
        <p:guide pos="164"/>
        <p:guide pos="4247"/>
        <p:guide pos="73"/>
        <p:guide pos="415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2020/2/27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729154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2020/2/27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714391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66185"/>
            <a:ext cx="1543050" cy="7802033"/>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342900" y="366185"/>
            <a:ext cx="4514850" cy="7802033"/>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2020/2/27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067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2020/2/27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428047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5333"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41735" y="3875618"/>
            <a:ext cx="5829300" cy="2000249"/>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7372D545-8467-428C-B4B7-668AFE11EB3F}" type="datetimeFigureOut">
              <a:rPr kumimoji="1" lang="ja-JP" altLang="en-US" smtClean="0"/>
              <a:t>2020/2/27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027989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342900" y="2133601"/>
            <a:ext cx="3028950" cy="6034617"/>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3486150" y="2133601"/>
            <a:ext cx="3028950" cy="6034617"/>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2020/2/27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258555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046817"/>
            <a:ext cx="3030141" cy="853016"/>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42900" y="2899833"/>
            <a:ext cx="3030141" cy="5268384"/>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483769" y="2046817"/>
            <a:ext cx="3031331" cy="853016"/>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483769" y="2899833"/>
            <a:ext cx="3031331" cy="5268384"/>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7372D545-8467-428C-B4B7-668AFE11EB3F}" type="datetimeFigureOut">
              <a:rPr kumimoji="1" lang="ja-JP" altLang="en-US" smtClean="0"/>
              <a:t>2020/2/27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79646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7372D545-8467-428C-B4B7-668AFE11EB3F}" type="datetimeFigureOut">
              <a:rPr kumimoji="1" lang="ja-JP" altLang="en-US" smtClean="0"/>
              <a:t>2020/2/27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757932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372D545-8467-428C-B4B7-668AFE11EB3F}" type="datetimeFigureOut">
              <a:rPr kumimoji="1" lang="ja-JP" altLang="en-US" smtClean="0"/>
              <a:t>2020/2/27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8347244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667"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681287" y="364067"/>
            <a:ext cx="3833813" cy="7804151"/>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42900" y="1913467"/>
            <a:ext cx="2256235" cy="6254751"/>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2020/2/27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26694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667" b="1"/>
            </a:lvl1pPr>
          </a:lstStyle>
          <a:p>
            <a:r>
              <a:rPr kumimoji="1" lang="ja-JP" altLang="en-US"/>
              <a:t>マスター タイトルの書式設定</a:t>
            </a:r>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kumimoji="1" lang="ja-JP" altLang="en-US"/>
              <a:t>図を追加</a:t>
            </a:r>
          </a:p>
        </p:txBody>
      </p:sp>
      <p:sp>
        <p:nvSpPr>
          <p:cNvPr id="4" name="テキスト プレースホルダー 3"/>
          <p:cNvSpPr>
            <a:spLocks noGrp="1"/>
          </p:cNvSpPr>
          <p:nvPr>
            <p:ph type="body" sz="half" idx="2"/>
          </p:nvPr>
        </p:nvSpPr>
        <p:spPr>
          <a:xfrm>
            <a:off x="1344216" y="7156451"/>
            <a:ext cx="4114800" cy="1073149"/>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7372D545-8467-428C-B4B7-668AFE11EB3F}" type="datetimeFigureOut">
              <a:rPr kumimoji="1" lang="ja-JP" altLang="en-US" smtClean="0"/>
              <a:t>2020/2/27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52824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7372D545-8467-428C-B4B7-668AFE11EB3F}" type="datetimeFigureOut">
              <a:rPr kumimoji="1" lang="ja-JP" altLang="en-US" smtClean="0"/>
              <a:t>2020/2/27</a:t>
            </a:fld>
            <a:endParaRPr kumimoji="1" lang="ja-JP" altLang="en-US"/>
          </a:p>
        </p:txBody>
      </p:sp>
      <p:sp>
        <p:nvSpPr>
          <p:cNvPr id="5" name="フッター プレースホルダー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885104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19170" rtl="0" eaLnBrk="1" latinLnBrk="0" hangingPunct="1">
        <a:spcBef>
          <a:spcPct val="0"/>
        </a:spcBef>
        <a:buNone/>
        <a:defRPr kumimoji="1"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kumimoji="1"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kumimoji="1"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kumimoji="1"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kumimoji="1" sz="2667" kern="1200">
          <a:solidFill>
            <a:schemeClr val="tx1"/>
          </a:solidFill>
          <a:latin typeface="+mn-lt"/>
          <a:ea typeface="+mn-ea"/>
          <a:cs typeface="+mn-cs"/>
        </a:defRPr>
      </a:lvl9pPr>
    </p:bodyStyle>
    <p:otherStyle>
      <a:defPPr>
        <a:defRPr lang="ja-JP"/>
      </a:defPPr>
      <a:lvl1pPr marL="0" algn="l" defTabSz="1219170" rtl="0" eaLnBrk="1" latinLnBrk="0" hangingPunct="1">
        <a:defRPr kumimoji="1" sz="2400" kern="1200">
          <a:solidFill>
            <a:schemeClr val="tx1"/>
          </a:solidFill>
          <a:latin typeface="+mn-lt"/>
          <a:ea typeface="+mn-ea"/>
          <a:cs typeface="+mn-cs"/>
        </a:defRPr>
      </a:lvl1pPr>
      <a:lvl2pPr marL="609585" algn="l" defTabSz="1219170" rtl="0" eaLnBrk="1" latinLnBrk="0" hangingPunct="1">
        <a:defRPr kumimoji="1" sz="2400" kern="1200">
          <a:solidFill>
            <a:schemeClr val="tx1"/>
          </a:solidFill>
          <a:latin typeface="+mn-lt"/>
          <a:ea typeface="+mn-ea"/>
          <a:cs typeface="+mn-cs"/>
        </a:defRPr>
      </a:lvl2pPr>
      <a:lvl3pPr marL="1219170" algn="l" defTabSz="1219170" rtl="0" eaLnBrk="1" latinLnBrk="0" hangingPunct="1">
        <a:defRPr kumimoji="1" sz="2400" kern="1200">
          <a:solidFill>
            <a:schemeClr val="tx1"/>
          </a:solidFill>
          <a:latin typeface="+mn-lt"/>
          <a:ea typeface="+mn-ea"/>
          <a:cs typeface="+mn-cs"/>
        </a:defRPr>
      </a:lvl3pPr>
      <a:lvl4pPr marL="1828754" algn="l" defTabSz="1219170" rtl="0" eaLnBrk="1" latinLnBrk="0" hangingPunct="1">
        <a:defRPr kumimoji="1" sz="2400" kern="1200">
          <a:solidFill>
            <a:schemeClr val="tx1"/>
          </a:solidFill>
          <a:latin typeface="+mn-lt"/>
          <a:ea typeface="+mn-ea"/>
          <a:cs typeface="+mn-cs"/>
        </a:defRPr>
      </a:lvl4pPr>
      <a:lvl5pPr marL="2438339" algn="l" defTabSz="1219170" rtl="0" eaLnBrk="1" latinLnBrk="0" hangingPunct="1">
        <a:defRPr kumimoji="1" sz="2400" kern="1200">
          <a:solidFill>
            <a:schemeClr val="tx1"/>
          </a:solidFill>
          <a:latin typeface="+mn-lt"/>
          <a:ea typeface="+mn-ea"/>
          <a:cs typeface="+mn-cs"/>
        </a:defRPr>
      </a:lvl5pPr>
      <a:lvl6pPr marL="3047924" algn="l" defTabSz="1219170" rtl="0" eaLnBrk="1" latinLnBrk="0" hangingPunct="1">
        <a:defRPr kumimoji="1" sz="2400" kern="1200">
          <a:solidFill>
            <a:schemeClr val="tx1"/>
          </a:solidFill>
          <a:latin typeface="+mn-lt"/>
          <a:ea typeface="+mn-ea"/>
          <a:cs typeface="+mn-cs"/>
        </a:defRPr>
      </a:lvl6pPr>
      <a:lvl7pPr marL="3657509" algn="l" defTabSz="1219170" rtl="0" eaLnBrk="1" latinLnBrk="0" hangingPunct="1">
        <a:defRPr kumimoji="1" sz="2400" kern="1200">
          <a:solidFill>
            <a:schemeClr val="tx1"/>
          </a:solidFill>
          <a:latin typeface="+mn-lt"/>
          <a:ea typeface="+mn-ea"/>
          <a:cs typeface="+mn-cs"/>
        </a:defRPr>
      </a:lvl7pPr>
      <a:lvl8pPr marL="4267093" algn="l" defTabSz="1219170" rtl="0" eaLnBrk="1" latinLnBrk="0" hangingPunct="1">
        <a:defRPr kumimoji="1" sz="2400" kern="1200">
          <a:solidFill>
            <a:schemeClr val="tx1"/>
          </a:solidFill>
          <a:latin typeface="+mn-lt"/>
          <a:ea typeface="+mn-ea"/>
          <a:cs typeface="+mn-cs"/>
        </a:defRPr>
      </a:lvl8pPr>
      <a:lvl9pPr marL="4876678" algn="l" defTabSz="1219170"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テキスト ボックス 22"/>
          <p:cNvSpPr txBox="1"/>
          <p:nvPr/>
        </p:nvSpPr>
        <p:spPr>
          <a:xfrm>
            <a:off x="250627" y="3000405"/>
            <a:ext cx="6337001" cy="851515"/>
          </a:xfrm>
          <a:prstGeom prst="rect">
            <a:avLst/>
          </a:prstGeom>
          <a:noFill/>
        </p:spPr>
        <p:txBody>
          <a:bodyPr wrap="square" rtlCol="0">
            <a:spAutoFit/>
          </a:bodyPr>
          <a:lstStyle/>
          <a:p>
            <a:pPr>
              <a:lnSpc>
                <a:spcPts val="2000"/>
              </a:lnSpc>
            </a:pPr>
            <a:r>
              <a:rPr lang="ja-JP" altLang="ja-JP" sz="1400" dirty="0">
                <a:latin typeface="メイリオ" panose="020B0604030504040204" pitchFamily="50" charset="-128"/>
                <a:ea typeface="メイリオ" panose="020B0604030504040204" pitchFamily="50" charset="-128"/>
              </a:rPr>
              <a:t>新型コロナウイルスは</a:t>
            </a:r>
            <a:r>
              <a:rPr lang="ja-JP" altLang="ja-JP" sz="1400" b="1" u="sng" dirty="0">
                <a:latin typeface="メイリオ" panose="020B0604030504040204" pitchFamily="50" charset="-128"/>
                <a:ea typeface="メイリオ" panose="020B0604030504040204" pitchFamily="50" charset="-128"/>
              </a:rPr>
              <a:t>飛沫感染と接触感染により</a:t>
            </a:r>
            <a:r>
              <a:rPr lang="ja-JP" altLang="en-US" sz="1400" b="1" u="sng" dirty="0">
                <a:latin typeface="メイリオ" panose="020B0604030504040204" pitchFamily="50" charset="-128"/>
                <a:ea typeface="メイリオ" panose="020B0604030504040204" pitchFamily="50" charset="-128"/>
              </a:rPr>
              <a:t>感染</a:t>
            </a:r>
            <a:r>
              <a:rPr lang="ja-JP" altLang="en-US" sz="1400" dirty="0">
                <a:latin typeface="メイリオ" panose="020B0604030504040204" pitchFamily="50" charset="-128"/>
                <a:ea typeface="メイリオ" panose="020B0604030504040204" pitchFamily="50" charset="-128"/>
              </a:rPr>
              <a:t>し</a:t>
            </a:r>
            <a:r>
              <a:rPr lang="ja-JP" altLang="ja-JP" sz="1400" dirty="0">
                <a:latin typeface="メイリオ" panose="020B0604030504040204" pitchFamily="50" charset="-128"/>
                <a:ea typeface="メイリオ" panose="020B0604030504040204" pitchFamily="50" charset="-128"/>
              </a:rPr>
              <a:t>ます。</a:t>
            </a:r>
            <a:r>
              <a:rPr lang="ja-JP" altLang="en-US" sz="1400" dirty="0">
                <a:latin typeface="メイリオ" panose="020B0604030504040204" pitchFamily="50" charset="-128"/>
                <a:ea typeface="メイリオ" panose="020B0604030504040204" pitchFamily="50" charset="-128"/>
              </a:rPr>
              <a:t>空気感染は起きていないと考えられていますが、閉鎖した空間・近距離での多人数の会話等には注意が必要です。</a:t>
            </a:r>
            <a:endParaRPr lang="en-US" altLang="ja-JP" sz="400" dirty="0">
              <a:latin typeface="メイリオ" panose="020B0604030504040204" pitchFamily="50" charset="-128"/>
              <a:ea typeface="メイリオ" panose="020B0604030504040204" pitchFamily="50" charset="-128"/>
            </a:endParaRPr>
          </a:p>
        </p:txBody>
      </p:sp>
      <p:sp>
        <p:nvSpPr>
          <p:cNvPr id="11" name="正方形/長方形 10"/>
          <p:cNvSpPr/>
          <p:nvPr/>
        </p:nvSpPr>
        <p:spPr>
          <a:xfrm>
            <a:off x="142169" y="5834395"/>
            <a:ext cx="6626225" cy="327410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0" y="-36512"/>
            <a:ext cx="6858000" cy="866443"/>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0" y="179512"/>
            <a:ext cx="6858000" cy="615553"/>
          </a:xfrm>
          <a:prstGeom prst="rect">
            <a:avLst/>
          </a:prstGeom>
          <a:noFill/>
        </p:spPr>
        <p:txBody>
          <a:bodyPr wrap="square" rtlCol="0">
            <a:spAutoFit/>
          </a:bodyPr>
          <a:lstStyle/>
          <a:p>
            <a:pPr algn="ctr"/>
            <a:r>
              <a:rPr kumimoji="1" lang="ja-JP" altLang="en-US" sz="3400" b="1">
                <a:solidFill>
                  <a:schemeClr val="bg1"/>
                </a:solidFill>
                <a:latin typeface="メイリオ" panose="020B0604030504040204" pitchFamily="50" charset="-128"/>
                <a:ea typeface="メイリオ" panose="020B0604030504040204" pitchFamily="50" charset="-128"/>
              </a:rPr>
              <a:t>新型コロナウイルス</a:t>
            </a:r>
            <a:r>
              <a:rPr kumimoji="1" lang="ja-JP" altLang="en-US" sz="3400" b="1" dirty="0">
                <a:solidFill>
                  <a:schemeClr val="bg1"/>
                </a:solidFill>
                <a:latin typeface="メイリオ" panose="020B0604030504040204" pitchFamily="50" charset="-128"/>
                <a:ea typeface="メイリオ" panose="020B0604030504040204" pitchFamily="50" charset="-128"/>
              </a:rPr>
              <a:t>を防ぐには</a:t>
            </a:r>
          </a:p>
        </p:txBody>
      </p:sp>
      <p:sp>
        <p:nvSpPr>
          <p:cNvPr id="8" name="正方形/長方形 7"/>
          <p:cNvSpPr/>
          <p:nvPr/>
        </p:nvSpPr>
        <p:spPr>
          <a:xfrm>
            <a:off x="115888" y="1057953"/>
            <a:ext cx="6626225" cy="459077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115888" y="899592"/>
            <a:ext cx="3817168"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nSpc>
                <a:spcPct val="150000"/>
              </a:lnSpc>
            </a:pPr>
            <a:endParaRPr kumimoji="1" lang="ja-JP" altLang="en-US" b="1" dirty="0">
              <a:latin typeface="メイリオ" panose="020B0604030504040204" pitchFamily="50" charset="-128"/>
              <a:ea typeface="メイリオ" panose="020B0604030504040204" pitchFamily="50" charset="-128"/>
            </a:endParaRPr>
          </a:p>
        </p:txBody>
      </p:sp>
      <p:sp>
        <p:nvSpPr>
          <p:cNvPr id="10" name="テキスト ボックス 9"/>
          <p:cNvSpPr txBox="1"/>
          <p:nvPr/>
        </p:nvSpPr>
        <p:spPr>
          <a:xfrm>
            <a:off x="250628" y="1187624"/>
            <a:ext cx="6337001" cy="800219"/>
          </a:xfrm>
          <a:prstGeom prst="rect">
            <a:avLst/>
          </a:prstGeom>
          <a:noFill/>
        </p:spPr>
        <p:txBody>
          <a:bodyPr wrap="square" rtlCol="0">
            <a:spAutoFit/>
          </a:bodyPr>
          <a:lstStyle/>
          <a:p>
            <a:pPr>
              <a:lnSpc>
                <a:spcPct val="150000"/>
              </a:lnSpc>
            </a:pPr>
            <a:r>
              <a:rPr lang="ja-JP" altLang="en-US" sz="1400" b="1" u="sng" dirty="0">
                <a:latin typeface="メイリオ" panose="020B0604030504040204" pitchFamily="50" charset="-128"/>
                <a:ea typeface="メイリオ" panose="020B0604030504040204" pitchFamily="50" charset="-128"/>
              </a:rPr>
              <a:t>発熱やのどの痛み、咳が長引くこと（１週間前後）が多く、強いだるさ</a:t>
            </a:r>
            <a:endParaRPr lang="en-US" altLang="ja-JP" sz="1400" b="1" u="sng" dirty="0">
              <a:latin typeface="メイリオ" panose="020B0604030504040204" pitchFamily="50" charset="-128"/>
              <a:ea typeface="メイリオ" panose="020B0604030504040204" pitchFamily="50" charset="-128"/>
            </a:endParaRPr>
          </a:p>
          <a:p>
            <a:pPr>
              <a:lnSpc>
                <a:spcPct val="150000"/>
              </a:lnSpc>
            </a:pPr>
            <a:r>
              <a:rPr lang="ja-JP" altLang="en-US" sz="1400" b="1" u="sng" dirty="0">
                <a:latin typeface="メイリオ" panose="020B0604030504040204" pitchFamily="50" charset="-128"/>
                <a:ea typeface="メイリオ" panose="020B0604030504040204" pitchFamily="50" charset="-128"/>
              </a:rPr>
              <a:t>（倦怠感）を訴える方が多いことが特徴</a:t>
            </a:r>
            <a:r>
              <a:rPr lang="ja-JP" altLang="en-US" sz="1400" dirty="0">
                <a:latin typeface="メイリオ" panose="020B0604030504040204" pitchFamily="50" charset="-128"/>
                <a:ea typeface="メイリオ" panose="020B0604030504040204" pitchFamily="50" charset="-128"/>
              </a:rPr>
              <a:t>です</a:t>
            </a:r>
            <a:r>
              <a:rPr lang="ja-JP" altLang="ja-JP" sz="1400" dirty="0">
                <a:latin typeface="メイリオ" panose="020B0604030504040204" pitchFamily="50" charset="-128"/>
                <a:ea typeface="メイリオ" panose="020B0604030504040204" pitchFamily="50" charset="-128"/>
              </a:rPr>
              <a:t>。</a:t>
            </a:r>
            <a:endParaRPr lang="en-US" altLang="ja-JP" sz="400" dirty="0">
              <a:latin typeface="メイリオ" panose="020B0604030504040204" pitchFamily="50" charset="-128"/>
              <a:ea typeface="メイリオ" panose="020B0604030504040204" pitchFamily="50" charset="-128"/>
            </a:endParaRPr>
          </a:p>
          <a:p>
            <a:endParaRPr lang="en-US" altLang="ja-JP" sz="400" dirty="0">
              <a:latin typeface="メイリオ" panose="020B0604030504040204" pitchFamily="50" charset="-128"/>
              <a:ea typeface="メイリオ" panose="020B0604030504040204" pitchFamily="50" charset="-128"/>
            </a:endParaRPr>
          </a:p>
        </p:txBody>
      </p:sp>
      <p:sp>
        <p:nvSpPr>
          <p:cNvPr id="13" name="テキスト ボックス 12"/>
          <p:cNvSpPr txBox="1"/>
          <p:nvPr/>
        </p:nvSpPr>
        <p:spPr>
          <a:xfrm>
            <a:off x="260349" y="6194080"/>
            <a:ext cx="6337001" cy="605294"/>
          </a:xfrm>
          <a:prstGeom prst="rect">
            <a:avLst/>
          </a:prstGeom>
          <a:noFill/>
        </p:spPr>
        <p:txBody>
          <a:bodyPr wrap="square" rtlCol="0">
            <a:spAutoFit/>
          </a:bodyPr>
          <a:lstStyle/>
          <a:p>
            <a:pPr>
              <a:lnSpc>
                <a:spcPts val="2000"/>
              </a:lnSpc>
            </a:pPr>
            <a:r>
              <a:rPr lang="ja-JP" altLang="ja-JP" sz="1400" dirty="0">
                <a:latin typeface="メイリオ" panose="020B0604030504040204" pitchFamily="50" charset="-128"/>
                <a:ea typeface="メイリオ" panose="020B0604030504040204" pitchFamily="50" charset="-128"/>
              </a:rPr>
              <a:t>まずは</a:t>
            </a:r>
            <a:r>
              <a:rPr lang="ja-JP" altLang="ja-JP" sz="1400" b="1" u="sng" dirty="0">
                <a:latin typeface="メイリオ" panose="020B0604030504040204" pitchFamily="50" charset="-128"/>
                <a:ea typeface="メイリオ" panose="020B0604030504040204" pitchFamily="50" charset="-128"/>
              </a:rPr>
              <a:t>手洗い</a:t>
            </a:r>
            <a:r>
              <a:rPr lang="ja-JP" altLang="ja-JP" sz="1400" dirty="0">
                <a:latin typeface="メイリオ" panose="020B0604030504040204" pitchFamily="50" charset="-128"/>
                <a:ea typeface="メイリオ" panose="020B0604030504040204" pitchFamily="50" charset="-128"/>
              </a:rPr>
              <a:t>が大切です。外出先からの帰宅時や調理の前後、食事前などにこまめに石けんやアルコール消毒液などで手を洗いましょう。</a:t>
            </a:r>
            <a:endParaRPr lang="en-US" altLang="ja-JP" sz="1400"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142169" y="899592"/>
            <a:ext cx="3790887" cy="400110"/>
          </a:xfrm>
          <a:prstGeom prst="rect">
            <a:avLst/>
          </a:prstGeom>
          <a:noFill/>
        </p:spPr>
        <p:txBody>
          <a:bodyPr wrap="square" rtlCol="0">
            <a:spAutoFit/>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新型コロナウイルス感染症とは</a:t>
            </a:r>
          </a:p>
        </p:txBody>
      </p:sp>
      <p:sp>
        <p:nvSpPr>
          <p:cNvPr id="17" name="角丸四角形 16"/>
          <p:cNvSpPr/>
          <p:nvPr/>
        </p:nvSpPr>
        <p:spPr>
          <a:xfrm>
            <a:off x="142169" y="5720970"/>
            <a:ext cx="3313112"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nSpc>
                <a:spcPct val="150000"/>
              </a:lnSpc>
            </a:pPr>
            <a:endParaRPr kumimoji="1" lang="ja-JP" altLang="en-US" b="1"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167641" y="5724128"/>
            <a:ext cx="3313112" cy="400110"/>
          </a:xfrm>
          <a:prstGeom prst="rect">
            <a:avLst/>
          </a:prstGeom>
          <a:noFill/>
        </p:spPr>
        <p:txBody>
          <a:bodyPr wrap="square" rtlCol="0">
            <a:spAutoFit/>
          </a:bodyPr>
          <a:lstStyle/>
          <a:p>
            <a:r>
              <a:rPr lang="ja-JP" altLang="en-US" sz="2000" b="1" dirty="0">
                <a:solidFill>
                  <a:schemeClr val="bg1"/>
                </a:solidFill>
                <a:latin typeface="メイリオ" panose="020B0604030504040204" pitchFamily="50" charset="-128"/>
                <a:ea typeface="メイリオ" panose="020B0604030504040204" pitchFamily="50" charset="-128"/>
              </a:rPr>
              <a:t>日常</a:t>
            </a:r>
            <a:r>
              <a:rPr kumimoji="1" lang="ja-JP" altLang="en-US" sz="2000" b="1" dirty="0">
                <a:solidFill>
                  <a:schemeClr val="bg1"/>
                </a:solidFill>
                <a:latin typeface="メイリオ" panose="020B0604030504040204" pitchFamily="50" charset="-128"/>
                <a:ea typeface="メイリオ" panose="020B0604030504040204" pitchFamily="50" charset="-128"/>
              </a:rPr>
              <a:t>生活で気を付けること</a:t>
            </a:r>
          </a:p>
        </p:txBody>
      </p:sp>
      <p:graphicFrame>
        <p:nvGraphicFramePr>
          <p:cNvPr id="22" name="表 21"/>
          <p:cNvGraphicFramePr>
            <a:graphicFrameLocks noGrp="1"/>
          </p:cNvGraphicFramePr>
          <p:nvPr>
            <p:extLst>
              <p:ext uri="{D42A27DB-BD31-4B8C-83A1-F6EECF244321}">
                <p14:modId xmlns:p14="http://schemas.microsoft.com/office/powerpoint/2010/main" val="840436550"/>
              </p:ext>
            </p:extLst>
          </p:nvPr>
        </p:nvGraphicFramePr>
        <p:xfrm>
          <a:off x="524627" y="3882914"/>
          <a:ext cx="5976664" cy="1623154"/>
        </p:xfrm>
        <a:graphic>
          <a:graphicData uri="http://schemas.openxmlformats.org/drawingml/2006/table">
            <a:tbl>
              <a:tblPr firstRow="1" bandRow="1">
                <a:tableStyleId>{21E4AEA4-8DFA-4A89-87EB-49C32662AFE0}</a:tableStyleId>
              </a:tblPr>
              <a:tblGrid>
                <a:gridCol w="600117">
                  <a:extLst>
                    <a:ext uri="{9D8B030D-6E8A-4147-A177-3AD203B41FA5}">
                      <a16:colId xmlns:a16="http://schemas.microsoft.com/office/drawing/2014/main" val="129502461"/>
                    </a:ext>
                  </a:extLst>
                </a:gridCol>
                <a:gridCol w="5376547">
                  <a:extLst>
                    <a:ext uri="{9D8B030D-6E8A-4147-A177-3AD203B41FA5}">
                      <a16:colId xmlns:a16="http://schemas.microsoft.com/office/drawing/2014/main" val="68040678"/>
                    </a:ext>
                  </a:extLst>
                </a:gridCol>
              </a:tblGrid>
              <a:tr h="811577">
                <a:tc>
                  <a:txBody>
                    <a:bodyPr/>
                    <a:lstStyle/>
                    <a:p>
                      <a:pPr marL="0" algn="ctr" defTabSz="1219170" rtl="0" eaLnBrk="1" latinLnBrk="0" hangingPunct="1"/>
                      <a:r>
                        <a:rPr lang="ja-JP" altLang="ja-JP" sz="1400" b="0" dirty="0">
                          <a:solidFill>
                            <a:schemeClr val="accent1">
                              <a:lumMod val="75000"/>
                            </a:schemeClr>
                          </a:solidFill>
                          <a:latin typeface="メイリオ" panose="020B0604030504040204" pitchFamily="50" charset="-128"/>
                          <a:ea typeface="メイリオ" panose="020B0604030504040204" pitchFamily="50" charset="-128"/>
                        </a:rPr>
                        <a:t>飛沫感染</a:t>
                      </a:r>
                      <a:endParaRPr kumimoji="1" lang="ja-JP" altLang="en-US" sz="1400" b="0" kern="1200" dirty="0">
                        <a:solidFill>
                          <a:schemeClr val="accent1">
                            <a:lumMod val="75000"/>
                          </a:schemeClr>
                        </a:solidFill>
                        <a:latin typeface="+mn-lt"/>
                        <a:ea typeface="+mn-ea"/>
                        <a:cs typeface="+mn-cs"/>
                      </a:endParaRPr>
                    </a:p>
                  </a:txBody>
                  <a:tcPr anchor="ctr">
                    <a:solidFill>
                      <a:srgbClr val="D3DFEE"/>
                    </a:solidFill>
                  </a:tcPr>
                </a:tc>
                <a:tc>
                  <a:txBody>
                    <a:bodyPr/>
                    <a:lstStyle/>
                    <a:p>
                      <a:pPr marL="0" algn="l" defTabSz="1219170" rtl="0" eaLnBrk="1" latinLnBrk="0" hangingPunct="1">
                        <a:lnSpc>
                          <a:spcPct val="100000"/>
                        </a:lnSpc>
                      </a:pPr>
                      <a:endParaRPr kumimoji="1" lang="en-US" altLang="ja-JP" sz="400" b="0" kern="1200" dirty="0">
                        <a:solidFill>
                          <a:schemeClr val="accent1">
                            <a:lumMod val="75000"/>
                          </a:schemeClr>
                        </a:solidFill>
                        <a:latin typeface="メイリオ" panose="020B0604030504040204" pitchFamily="50" charset="-128"/>
                        <a:ea typeface="メイリオ" panose="020B0604030504040204" pitchFamily="50" charset="-128"/>
                        <a:cs typeface="+mn-cs"/>
                      </a:endParaRPr>
                    </a:p>
                    <a:p>
                      <a:pPr marL="0" algn="l" defTabSz="1219170" rtl="0" eaLnBrk="1" latinLnBrk="0" hangingPunct="1">
                        <a:lnSpc>
                          <a:spcPct val="100000"/>
                        </a:lnSpc>
                      </a:pPr>
                      <a:r>
                        <a:rPr kumimoji="1" lang="ja-JP" altLang="ja-JP" sz="1400" b="0" kern="1200" dirty="0">
                          <a:solidFill>
                            <a:schemeClr val="accent1">
                              <a:lumMod val="75000"/>
                            </a:schemeClr>
                          </a:solidFill>
                          <a:latin typeface="メイリオ" panose="020B0604030504040204" pitchFamily="50" charset="-128"/>
                          <a:ea typeface="メイリオ" panose="020B0604030504040204" pitchFamily="50" charset="-128"/>
                          <a:cs typeface="+mn-cs"/>
                        </a:rPr>
                        <a:t>感染者の飛沫（くしゃみ、咳、つばなど）と一緒にウイルスが放出され、他の方がそのウイルスを口や鼻などから吸い込んで感染します。</a:t>
                      </a:r>
                    </a:p>
                  </a:txBody>
                  <a:tcPr>
                    <a:solidFill>
                      <a:srgbClr val="D3DFEE"/>
                    </a:solidFill>
                  </a:tcPr>
                </a:tc>
                <a:extLst>
                  <a:ext uri="{0D108BD9-81ED-4DB2-BD59-A6C34878D82A}">
                    <a16:rowId xmlns:a16="http://schemas.microsoft.com/office/drawing/2014/main" val="1902941195"/>
                  </a:ext>
                </a:extLst>
              </a:tr>
              <a:tr h="811577">
                <a:tc>
                  <a:txBody>
                    <a:bodyPr/>
                    <a:lstStyle/>
                    <a:p>
                      <a:pPr algn="ctr"/>
                      <a:r>
                        <a:rPr kumimoji="1" lang="ja-JP" altLang="ja-JP" sz="1400" b="0" kern="1200" dirty="0">
                          <a:solidFill>
                            <a:schemeClr val="accent1">
                              <a:lumMod val="75000"/>
                            </a:schemeClr>
                          </a:solidFill>
                          <a:latin typeface="メイリオ" panose="020B0604030504040204" pitchFamily="50" charset="-128"/>
                          <a:ea typeface="メイリオ" panose="020B0604030504040204" pitchFamily="50" charset="-128"/>
                          <a:cs typeface="+mn-cs"/>
                        </a:rPr>
                        <a:t>接触感染</a:t>
                      </a:r>
                      <a:endParaRPr kumimoji="1" lang="ja-JP" altLang="en-US" sz="1400" b="0" kern="1200" dirty="0">
                        <a:solidFill>
                          <a:schemeClr val="accent1">
                            <a:lumMod val="75000"/>
                          </a:schemeClr>
                        </a:solidFill>
                        <a:latin typeface="メイリオ" panose="020B0604030504040204" pitchFamily="50" charset="-128"/>
                        <a:ea typeface="メイリオ" panose="020B0604030504040204" pitchFamily="50" charset="-128"/>
                        <a:cs typeface="+mn-cs"/>
                      </a:endParaRPr>
                    </a:p>
                  </a:txBody>
                  <a:tcPr anchor="ctr"/>
                </a:tc>
                <a:tc>
                  <a:txBody>
                    <a:bodyPr/>
                    <a:lstStyle/>
                    <a:p>
                      <a:pPr>
                        <a:lnSpc>
                          <a:spcPct val="100000"/>
                        </a:lnSpc>
                      </a:pPr>
                      <a:r>
                        <a:rPr kumimoji="1" lang="ja-JP" altLang="ja-JP" sz="1400" b="0" kern="1200" dirty="0">
                          <a:solidFill>
                            <a:schemeClr val="accent1">
                              <a:lumMod val="75000"/>
                            </a:schemeClr>
                          </a:solidFill>
                          <a:latin typeface="メイリオ" panose="020B0604030504040204" pitchFamily="50" charset="-128"/>
                          <a:ea typeface="メイリオ" panose="020B0604030504040204" pitchFamily="50" charset="-128"/>
                          <a:cs typeface="+mn-cs"/>
                        </a:rPr>
                        <a:t>感染者がくしゃみや咳を手で押さえた後、その手で周りの物に触れるとウイルスがつきます。他の方がそれを触るとウイルスが手に付着し、その手で口や鼻を触ると粘膜から感染します。</a:t>
                      </a:r>
                    </a:p>
                  </a:txBody>
                  <a:tcPr/>
                </a:tc>
                <a:extLst>
                  <a:ext uri="{0D108BD9-81ED-4DB2-BD59-A6C34878D82A}">
                    <a16:rowId xmlns:a16="http://schemas.microsoft.com/office/drawing/2014/main" val="1015377776"/>
                  </a:ext>
                </a:extLst>
              </a:tr>
            </a:tbl>
          </a:graphicData>
        </a:graphic>
      </p:graphicFrame>
      <p:sp>
        <p:nvSpPr>
          <p:cNvPr id="2" name="テキスト ボックス 1"/>
          <p:cNvSpPr txBox="1"/>
          <p:nvPr/>
        </p:nvSpPr>
        <p:spPr>
          <a:xfrm>
            <a:off x="2024472" y="2915816"/>
            <a:ext cx="1296144" cy="215444"/>
          </a:xfrm>
          <a:prstGeom prst="rect">
            <a:avLst/>
          </a:prstGeom>
          <a:noFill/>
        </p:spPr>
        <p:txBody>
          <a:bodyPr wrap="square" rtlCol="0">
            <a:spAutoFit/>
          </a:bodyPr>
          <a:lstStyle/>
          <a:p>
            <a:r>
              <a:rPr kumimoji="1" lang="ja-JP" altLang="en-US" sz="800" dirty="0"/>
              <a:t>ひまつ</a:t>
            </a:r>
          </a:p>
        </p:txBody>
      </p:sp>
      <p:sp>
        <p:nvSpPr>
          <p:cNvPr id="16" name="テキスト ボックス 15"/>
          <p:cNvSpPr txBox="1"/>
          <p:nvPr/>
        </p:nvSpPr>
        <p:spPr>
          <a:xfrm>
            <a:off x="3212976" y="3851920"/>
            <a:ext cx="1296144" cy="215444"/>
          </a:xfrm>
          <a:prstGeom prst="rect">
            <a:avLst/>
          </a:prstGeom>
          <a:noFill/>
        </p:spPr>
        <p:txBody>
          <a:bodyPr wrap="square" rtlCol="0">
            <a:spAutoFit/>
          </a:bodyPr>
          <a:lstStyle/>
          <a:p>
            <a:r>
              <a:rPr kumimoji="1" lang="ja-JP" altLang="en-US" sz="800" dirty="0">
                <a:solidFill>
                  <a:schemeClr val="accent1">
                    <a:lumMod val="75000"/>
                  </a:schemeClr>
                </a:solidFill>
              </a:rPr>
              <a:t> せき</a:t>
            </a:r>
          </a:p>
        </p:txBody>
      </p:sp>
      <p:sp>
        <p:nvSpPr>
          <p:cNvPr id="19" name="テキスト ボックス 18"/>
          <p:cNvSpPr txBox="1"/>
          <p:nvPr/>
        </p:nvSpPr>
        <p:spPr>
          <a:xfrm>
            <a:off x="404664" y="1475656"/>
            <a:ext cx="1296144" cy="215444"/>
          </a:xfrm>
          <a:prstGeom prst="rect">
            <a:avLst/>
          </a:prstGeom>
          <a:noFill/>
        </p:spPr>
        <p:txBody>
          <a:bodyPr wrap="square" rtlCol="0">
            <a:spAutoFit/>
          </a:bodyPr>
          <a:lstStyle/>
          <a:p>
            <a:r>
              <a:rPr kumimoji="1" lang="ja-JP" altLang="en-US" sz="800" dirty="0"/>
              <a:t>けんたいかん</a:t>
            </a:r>
          </a:p>
        </p:txBody>
      </p:sp>
      <p:graphicFrame>
        <p:nvGraphicFramePr>
          <p:cNvPr id="21" name="表 20"/>
          <p:cNvGraphicFramePr>
            <a:graphicFrameLocks noGrp="1"/>
          </p:cNvGraphicFramePr>
          <p:nvPr>
            <p:extLst>
              <p:ext uri="{D42A27DB-BD31-4B8C-83A1-F6EECF244321}">
                <p14:modId xmlns:p14="http://schemas.microsoft.com/office/powerpoint/2010/main" val="4184886673"/>
              </p:ext>
            </p:extLst>
          </p:nvPr>
        </p:nvGraphicFramePr>
        <p:xfrm>
          <a:off x="322933" y="8220788"/>
          <a:ext cx="6264696" cy="741680"/>
        </p:xfrm>
        <a:graphic>
          <a:graphicData uri="http://schemas.openxmlformats.org/drawingml/2006/table">
            <a:tbl>
              <a:tblPr firstRow="1" bandRow="1">
                <a:tableStyleId>{21E4AEA4-8DFA-4A89-87EB-49C32662AFE0}</a:tableStyleId>
              </a:tblPr>
              <a:tblGrid>
                <a:gridCol w="6264696">
                  <a:extLst>
                    <a:ext uri="{9D8B030D-6E8A-4147-A177-3AD203B41FA5}">
                      <a16:colId xmlns:a16="http://schemas.microsoft.com/office/drawing/2014/main" val="129502461"/>
                    </a:ext>
                  </a:extLst>
                </a:gridCol>
              </a:tblGrid>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ja-JP" altLang="en-US" sz="1400" b="1" u="sng" dirty="0">
                          <a:solidFill>
                            <a:schemeClr val="tx1"/>
                          </a:solidFill>
                          <a:latin typeface="メイリオ" panose="020B0604030504040204" pitchFamily="50" charset="-128"/>
                          <a:ea typeface="メイリオ" panose="020B0604030504040204" pitchFamily="50" charset="-128"/>
                        </a:rPr>
                        <a:t>発熱等の風邪の症状が見られるときは、学校や会社を休んでください。</a:t>
                      </a:r>
                      <a:endParaRPr lang="en-US" altLang="ja-JP" sz="1400" b="1" u="sng" dirty="0">
                        <a:solidFill>
                          <a:schemeClr val="tx1"/>
                        </a:solidFill>
                        <a:latin typeface="メイリオ" panose="020B0604030504040204" pitchFamily="50" charset="-128"/>
                        <a:ea typeface="メイリオ" panose="020B0604030504040204" pitchFamily="50" charset="-128"/>
                      </a:endParaRPr>
                    </a:p>
                  </a:txBody>
                  <a:tcPr anchor="ctr">
                    <a:solidFill>
                      <a:srgbClr val="D3DFEE"/>
                    </a:solidFill>
                  </a:tcPr>
                </a:tc>
                <a:extLst>
                  <a:ext uri="{0D108BD9-81ED-4DB2-BD59-A6C34878D82A}">
                    <a16:rowId xmlns:a16="http://schemas.microsoft.com/office/drawing/2014/main" val="1902941195"/>
                  </a:ext>
                </a:extLst>
              </a:tr>
              <a:tr h="370840">
                <a:tc>
                  <a:txBody>
                    <a:bodyPr/>
                    <a:lstStyle/>
                    <a:p>
                      <a:r>
                        <a:rPr kumimoji="1" lang="ja-JP" altLang="en-US" sz="1400" b="0" dirty="0">
                          <a:solidFill>
                            <a:schemeClr val="tx1"/>
                          </a:solidFill>
                          <a:latin typeface="メイリオ" panose="020B0604030504040204" pitchFamily="50" charset="-128"/>
                          <a:ea typeface="メイリオ" panose="020B0604030504040204" pitchFamily="50" charset="-128"/>
                        </a:rPr>
                        <a:t>発熱等の風邪症状が見られたら、毎日、体温を測定して記録してください。</a:t>
                      </a:r>
                      <a:endParaRPr kumimoji="1" lang="en-US" altLang="ja-JP" sz="1400" b="0" dirty="0">
                        <a:solidFill>
                          <a:schemeClr val="tx1"/>
                        </a:solidFill>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1015377776"/>
                  </a:ext>
                </a:extLst>
              </a:tr>
            </a:tbl>
          </a:graphicData>
        </a:graphic>
      </p:graphicFrame>
      <p:sp>
        <p:nvSpPr>
          <p:cNvPr id="25" name="テキスト ボックス 24"/>
          <p:cNvSpPr txBox="1"/>
          <p:nvPr/>
        </p:nvSpPr>
        <p:spPr>
          <a:xfrm>
            <a:off x="260350" y="7607339"/>
            <a:ext cx="6337001" cy="605294"/>
          </a:xfrm>
          <a:prstGeom prst="rect">
            <a:avLst/>
          </a:prstGeom>
          <a:noFill/>
        </p:spPr>
        <p:txBody>
          <a:bodyPr wrap="square" rtlCol="0">
            <a:spAutoFit/>
          </a:bodyPr>
          <a:lstStyle/>
          <a:p>
            <a:pPr>
              <a:lnSpc>
                <a:spcPts val="2000"/>
              </a:lnSpc>
            </a:pPr>
            <a:r>
              <a:rPr lang="ja-JP" altLang="ja-JP" sz="1400" dirty="0">
                <a:latin typeface="メイリオ" panose="020B0604030504040204" pitchFamily="50" charset="-128"/>
                <a:ea typeface="メイリオ" panose="020B0604030504040204" pitchFamily="50" charset="-128"/>
              </a:rPr>
              <a:t>持病がある方、</a:t>
            </a:r>
            <a:r>
              <a:rPr lang="ja-JP" altLang="en-US" sz="1400" dirty="0">
                <a:latin typeface="メイリオ" panose="020B0604030504040204" pitchFamily="50" charset="-128"/>
                <a:ea typeface="メイリオ" panose="020B0604030504040204" pitchFamily="50" charset="-128"/>
              </a:rPr>
              <a:t>ご</a:t>
            </a:r>
            <a:r>
              <a:rPr lang="ja-JP" altLang="ja-JP" sz="1400" dirty="0">
                <a:latin typeface="メイリオ" panose="020B0604030504040204" pitchFamily="50" charset="-128"/>
                <a:ea typeface="メイリオ" panose="020B0604030504040204" pitchFamily="50" charset="-128"/>
              </a:rPr>
              <a:t>高齢</a:t>
            </a:r>
            <a:r>
              <a:rPr lang="ja-JP" altLang="en-US" sz="1400" dirty="0">
                <a:latin typeface="メイリオ" panose="020B0604030504040204" pitchFamily="50" charset="-128"/>
                <a:ea typeface="メイリオ" panose="020B0604030504040204" pitchFamily="50" charset="-128"/>
              </a:rPr>
              <a:t>の</a:t>
            </a:r>
            <a:r>
              <a:rPr lang="ja-JP" altLang="ja-JP" sz="1400" dirty="0">
                <a:latin typeface="メイリオ" panose="020B0604030504040204" pitchFamily="50" charset="-128"/>
                <a:ea typeface="メイリオ" panose="020B0604030504040204" pitchFamily="50" charset="-128"/>
              </a:rPr>
              <a:t>方は、できるだけ</a:t>
            </a:r>
            <a:r>
              <a:rPr lang="ja-JP" altLang="ja-JP" sz="1400" b="1" u="sng" dirty="0">
                <a:latin typeface="メイリオ" panose="020B0604030504040204" pitchFamily="50" charset="-128"/>
                <a:ea typeface="メイリオ" panose="020B0604030504040204" pitchFamily="50" charset="-128"/>
              </a:rPr>
              <a:t>人</a:t>
            </a:r>
            <a:r>
              <a:rPr lang="ja-JP" altLang="en-US" sz="1400" b="1" u="sng" dirty="0">
                <a:latin typeface="メイリオ" panose="020B0604030504040204" pitchFamily="50" charset="-128"/>
                <a:ea typeface="メイリオ" panose="020B0604030504040204" pitchFamily="50" charset="-128"/>
              </a:rPr>
              <a:t>込み</a:t>
            </a:r>
            <a:r>
              <a:rPr lang="ja-JP" altLang="ja-JP" sz="1400" b="1" u="sng" dirty="0">
                <a:latin typeface="メイリオ" panose="020B0604030504040204" pitchFamily="50" charset="-128"/>
                <a:ea typeface="メイリオ" panose="020B0604030504040204" pitchFamily="50" charset="-128"/>
              </a:rPr>
              <a:t>の多い場所を避ける</a:t>
            </a:r>
            <a:r>
              <a:rPr lang="ja-JP" altLang="ja-JP" sz="1400" dirty="0">
                <a:latin typeface="メイリオ" panose="020B0604030504040204" pitchFamily="50" charset="-128"/>
                <a:ea typeface="メイリオ" panose="020B0604030504040204" pitchFamily="50" charset="-128"/>
              </a:rPr>
              <a:t>など、より一層注意して</a:t>
            </a:r>
            <a:r>
              <a:rPr lang="ja-JP" altLang="en-US" sz="1400" dirty="0">
                <a:latin typeface="メイリオ" panose="020B0604030504040204" pitchFamily="50" charset="-128"/>
                <a:ea typeface="メイリオ" panose="020B0604030504040204" pitchFamily="50" charset="-128"/>
              </a:rPr>
              <a:t>くだ</a:t>
            </a:r>
            <a:r>
              <a:rPr lang="ja-JP" altLang="ja-JP" sz="1400" dirty="0">
                <a:latin typeface="メイリオ" panose="020B0604030504040204" pitchFamily="50" charset="-128"/>
                <a:ea typeface="メイリオ" panose="020B0604030504040204" pitchFamily="50" charset="-128"/>
              </a:rPr>
              <a:t>さい。</a:t>
            </a:r>
            <a:endParaRPr lang="en-US" altLang="ja-JP" sz="1400" dirty="0">
              <a:latin typeface="メイリオ" panose="020B0604030504040204" pitchFamily="50" charset="-128"/>
              <a:ea typeface="メイリオ" panose="020B0604030504040204" pitchFamily="50" charset="-128"/>
            </a:endParaRPr>
          </a:p>
        </p:txBody>
      </p:sp>
      <p:sp>
        <p:nvSpPr>
          <p:cNvPr id="26" name="テキスト ボックス 25"/>
          <p:cNvSpPr txBox="1"/>
          <p:nvPr/>
        </p:nvSpPr>
        <p:spPr>
          <a:xfrm>
            <a:off x="260350" y="6741465"/>
            <a:ext cx="6337001" cy="861774"/>
          </a:xfrm>
          <a:prstGeom prst="rect">
            <a:avLst/>
          </a:prstGeom>
          <a:noFill/>
        </p:spPr>
        <p:txBody>
          <a:bodyPr wrap="square" rtlCol="0">
            <a:spAutoFit/>
          </a:bodyPr>
          <a:lstStyle/>
          <a:p>
            <a:pPr>
              <a:lnSpc>
                <a:spcPts val="2000"/>
              </a:lnSpc>
            </a:pPr>
            <a:r>
              <a:rPr lang="ja-JP" altLang="ja-JP" sz="1400" dirty="0">
                <a:latin typeface="メイリオ" panose="020B0604030504040204" pitchFamily="50" charset="-128"/>
                <a:ea typeface="メイリオ" panose="020B0604030504040204" pitchFamily="50" charset="-128"/>
              </a:rPr>
              <a:t>咳などの症状がある方は、咳やくしゃみを手で押さえると、その手で触ったものにウイルスが付着し、ドアノブなどを介して他の方に病気をうつす可能性がありますので、</a:t>
            </a:r>
            <a:r>
              <a:rPr lang="ja-JP" altLang="ja-JP" sz="1400" b="1" u="sng" dirty="0">
                <a:latin typeface="メイリオ" panose="020B0604030504040204" pitchFamily="50" charset="-128"/>
                <a:ea typeface="メイリオ" panose="020B0604030504040204" pitchFamily="50" charset="-128"/>
              </a:rPr>
              <a:t>咳エチケット</a:t>
            </a:r>
            <a:r>
              <a:rPr lang="ja-JP" altLang="ja-JP" sz="1400" dirty="0">
                <a:latin typeface="メイリオ" panose="020B0604030504040204" pitchFamily="50" charset="-128"/>
                <a:ea typeface="メイリオ" panose="020B0604030504040204" pitchFamily="50" charset="-128"/>
              </a:rPr>
              <a:t>を行って</a:t>
            </a:r>
            <a:r>
              <a:rPr lang="ja-JP" altLang="en-US" sz="1400" dirty="0">
                <a:latin typeface="メイリオ" panose="020B0604030504040204" pitchFamily="50" charset="-128"/>
                <a:ea typeface="メイリオ" panose="020B0604030504040204" pitchFamily="50" charset="-128"/>
              </a:rPr>
              <a:t>くだ</a:t>
            </a:r>
            <a:r>
              <a:rPr lang="ja-JP" altLang="ja-JP" sz="1400" dirty="0">
                <a:latin typeface="メイリオ" panose="020B0604030504040204" pitchFamily="50" charset="-128"/>
                <a:ea typeface="メイリオ" panose="020B0604030504040204" pitchFamily="50" charset="-128"/>
              </a:rPr>
              <a:t>さい。</a:t>
            </a:r>
            <a:endParaRPr lang="en-US" altLang="ja-JP" sz="14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250627" y="1828726"/>
            <a:ext cx="6337001" cy="1231106"/>
          </a:xfrm>
          <a:prstGeom prst="rect">
            <a:avLst/>
          </a:prstGeom>
          <a:noFill/>
        </p:spPr>
        <p:txBody>
          <a:bodyPr wrap="square" rtlCol="0">
            <a:spAutoFit/>
          </a:bodyPr>
          <a:lstStyle/>
          <a:p>
            <a:pPr>
              <a:lnSpc>
                <a:spcPct val="125000"/>
              </a:lnSpc>
            </a:pPr>
            <a:r>
              <a:rPr lang="ja-JP" altLang="en-US" sz="1400" dirty="0">
                <a:latin typeface="メイリオ" panose="020B0604030504040204" pitchFamily="50" charset="-128"/>
                <a:ea typeface="メイリオ" panose="020B0604030504040204" pitchFamily="50" charset="-128"/>
              </a:rPr>
              <a:t>感染しても軽症であったり、治る例も多いですが、季節性インフルエンザと比べ、重症化するリスクが高いと考えられます。</a:t>
            </a:r>
            <a:r>
              <a:rPr lang="ja-JP" altLang="ja-JP" sz="1400" dirty="0">
                <a:latin typeface="メイリオ" panose="020B0604030504040204" pitchFamily="50" charset="-128"/>
                <a:ea typeface="メイリオ" panose="020B0604030504040204" pitchFamily="50" charset="-128"/>
              </a:rPr>
              <a:t>重症化すると肺炎となり、死亡例も確認されているので注意</a:t>
            </a:r>
            <a:r>
              <a:rPr lang="ja-JP" altLang="en-US" sz="1400" dirty="0">
                <a:latin typeface="メイリオ" panose="020B0604030504040204" pitchFamily="50" charset="-128"/>
                <a:ea typeface="メイリオ" panose="020B0604030504040204" pitchFamily="50" charset="-128"/>
              </a:rPr>
              <a:t>しましょう。</a:t>
            </a:r>
            <a:endParaRPr lang="en-US" altLang="ja-JP" sz="1400" dirty="0">
              <a:latin typeface="メイリオ" panose="020B0604030504040204" pitchFamily="50" charset="-128"/>
              <a:ea typeface="メイリオ" panose="020B0604030504040204" pitchFamily="50" charset="-128"/>
            </a:endParaRPr>
          </a:p>
          <a:p>
            <a:pPr>
              <a:lnSpc>
                <a:spcPct val="125000"/>
              </a:lnSpc>
            </a:pPr>
            <a:r>
              <a:rPr lang="ja-JP" altLang="en-US" sz="1400" dirty="0">
                <a:latin typeface="メイリオ" panose="020B0604030504040204" pitchFamily="50" charset="-128"/>
                <a:ea typeface="メイリオ" panose="020B0604030504040204" pitchFamily="50" charset="-128"/>
              </a:rPr>
              <a:t>特に</a:t>
            </a:r>
            <a:r>
              <a:rPr lang="ja-JP" altLang="en-US" sz="1400" b="1" u="sng" dirty="0">
                <a:latin typeface="メイリオ" panose="020B0604030504040204" pitchFamily="50" charset="-128"/>
                <a:ea typeface="メイリオ" panose="020B0604030504040204" pitchFamily="50" charset="-128"/>
              </a:rPr>
              <a:t>ご</a:t>
            </a:r>
            <a:r>
              <a:rPr lang="ja-JP" altLang="ja-JP" sz="1400" b="1" u="sng" dirty="0">
                <a:latin typeface="メイリオ" panose="020B0604030504040204" pitchFamily="50" charset="-128"/>
                <a:ea typeface="メイリオ" panose="020B0604030504040204" pitchFamily="50" charset="-128"/>
              </a:rPr>
              <a:t>高齢</a:t>
            </a:r>
            <a:r>
              <a:rPr lang="ja-JP" altLang="en-US" sz="1400" b="1" u="sng" dirty="0">
                <a:latin typeface="メイリオ" panose="020B0604030504040204" pitchFamily="50" charset="-128"/>
                <a:ea typeface="メイリオ" panose="020B0604030504040204" pitchFamily="50" charset="-128"/>
              </a:rPr>
              <a:t>の方</a:t>
            </a:r>
            <a:r>
              <a:rPr lang="ja-JP" altLang="ja-JP" sz="1400" b="1" u="sng" dirty="0">
                <a:latin typeface="メイリオ" panose="020B0604030504040204" pitchFamily="50" charset="-128"/>
                <a:ea typeface="メイリオ" panose="020B0604030504040204" pitchFamily="50" charset="-128"/>
              </a:rPr>
              <a:t>や基礎疾患のある方は重症化しやすい可能性</a:t>
            </a:r>
            <a:r>
              <a:rPr lang="ja-JP" altLang="ja-JP" sz="1400" dirty="0">
                <a:latin typeface="メイリオ" panose="020B0604030504040204" pitchFamily="50" charset="-128"/>
                <a:ea typeface="メイリオ" panose="020B0604030504040204" pitchFamily="50" charset="-128"/>
              </a:rPr>
              <a:t>が考えら</a:t>
            </a:r>
            <a:r>
              <a:rPr lang="ja-JP" altLang="en-US" sz="1400" dirty="0">
                <a:latin typeface="メイリオ" panose="020B0604030504040204" pitchFamily="50" charset="-128"/>
                <a:ea typeface="メイリオ" panose="020B0604030504040204" pitchFamily="50" charset="-128"/>
              </a:rPr>
              <a:t>れ</a:t>
            </a:r>
            <a:r>
              <a:rPr lang="ja-JP" altLang="ja-JP" sz="1400" dirty="0">
                <a:latin typeface="メイリオ" panose="020B0604030504040204" pitchFamily="50" charset="-128"/>
                <a:ea typeface="メイリオ" panose="020B0604030504040204" pitchFamily="50" charset="-128"/>
              </a:rPr>
              <a:t>ます。</a:t>
            </a:r>
            <a:endParaRPr lang="en-US" altLang="ja-JP" sz="400" dirty="0">
              <a:latin typeface="メイリオ" panose="020B0604030504040204" pitchFamily="50" charset="-128"/>
              <a:ea typeface="メイリオ" panose="020B0604030504040204" pitchFamily="50" charset="-128"/>
            </a:endParaRPr>
          </a:p>
          <a:p>
            <a:endParaRPr lang="en-US" altLang="ja-JP" sz="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91433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15888" y="530066"/>
            <a:ext cx="6626225" cy="40419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115888" y="314043"/>
            <a:ext cx="3313112"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nSpc>
                <a:spcPct val="150000"/>
              </a:lnSpc>
            </a:pPr>
            <a:endParaRPr kumimoji="1" lang="ja-JP" altLang="en-US" b="1" dirty="0">
              <a:latin typeface="メイリオ" panose="020B0604030504040204" pitchFamily="50" charset="-128"/>
              <a:ea typeface="メイリオ" panose="020B0604030504040204" pitchFamily="50" charset="-128"/>
            </a:endParaRPr>
          </a:p>
        </p:txBody>
      </p:sp>
      <p:sp>
        <p:nvSpPr>
          <p:cNvPr id="11" name="正方形/長方形 10"/>
          <p:cNvSpPr/>
          <p:nvPr/>
        </p:nvSpPr>
        <p:spPr>
          <a:xfrm>
            <a:off x="142168" y="5004718"/>
            <a:ext cx="6626225" cy="20875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249049" y="5277985"/>
            <a:ext cx="6571071" cy="595035"/>
          </a:xfrm>
          <a:prstGeom prst="rect">
            <a:avLst/>
          </a:prstGeom>
          <a:noFill/>
        </p:spPr>
        <p:txBody>
          <a:bodyPr wrap="square" rtlCol="0">
            <a:spAutoFit/>
          </a:bodyPr>
          <a:lstStyle/>
          <a:p>
            <a:pPr>
              <a:lnSpc>
                <a:spcPts val="2000"/>
              </a:lnSpc>
            </a:pPr>
            <a:r>
              <a:rPr lang="ja-JP" altLang="en-US" sz="1400" dirty="0">
                <a:latin typeface="メイリオ" panose="020B0604030504040204" pitchFamily="50" charset="-128"/>
                <a:ea typeface="メイリオ" panose="020B0604030504040204" pitchFamily="50" charset="-128"/>
              </a:rPr>
              <a:t>その他、ご自身の</a:t>
            </a:r>
            <a:r>
              <a:rPr lang="ja-JP" altLang="ja-JP" sz="1400" dirty="0">
                <a:latin typeface="メイリオ" panose="020B0604030504040204" pitchFamily="50" charset="-128"/>
                <a:ea typeface="メイリオ" panose="020B0604030504040204" pitchFamily="50" charset="-128"/>
              </a:rPr>
              <a:t>症状に不安がある</a:t>
            </a:r>
            <a:r>
              <a:rPr lang="ja-JP" altLang="en-US" sz="1400" dirty="0">
                <a:latin typeface="メイリオ" panose="020B0604030504040204" pitchFamily="50" charset="-128"/>
                <a:ea typeface="メイリオ" panose="020B0604030504040204" pitchFamily="50" charset="-128"/>
              </a:rPr>
              <a:t>場合など、一般的なお問い合わせについては、次の窓口にご相談ください。　</a:t>
            </a:r>
            <a:endParaRPr lang="ja-JP" altLang="ja-JP" sz="400" dirty="0">
              <a:latin typeface="メイリオ" panose="020B0604030504040204" pitchFamily="50" charset="-128"/>
              <a:ea typeface="メイリオ" panose="020B0604030504040204" pitchFamily="50" charset="-128"/>
            </a:endParaRPr>
          </a:p>
        </p:txBody>
      </p:sp>
      <p:sp>
        <p:nvSpPr>
          <p:cNvPr id="14" name="テキスト ボックス 13"/>
          <p:cNvSpPr txBox="1"/>
          <p:nvPr/>
        </p:nvSpPr>
        <p:spPr>
          <a:xfrm>
            <a:off x="115888" y="314043"/>
            <a:ext cx="3313112" cy="400110"/>
          </a:xfrm>
          <a:prstGeom prst="rect">
            <a:avLst/>
          </a:prstGeom>
          <a:noFill/>
        </p:spPr>
        <p:txBody>
          <a:bodyPr wrap="square" rtlCol="0">
            <a:spAutoFit/>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こんな方はご注意ください</a:t>
            </a:r>
          </a:p>
        </p:txBody>
      </p:sp>
      <p:sp>
        <p:nvSpPr>
          <p:cNvPr id="17" name="角丸四角形 16"/>
          <p:cNvSpPr/>
          <p:nvPr/>
        </p:nvSpPr>
        <p:spPr>
          <a:xfrm>
            <a:off x="115888" y="4742304"/>
            <a:ext cx="4753271"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nSpc>
                <a:spcPct val="150000"/>
              </a:lnSpc>
            </a:pPr>
            <a:endParaRPr kumimoji="1" lang="ja-JP" altLang="en-US" b="1" dirty="0">
              <a:latin typeface="メイリオ" panose="020B0604030504040204" pitchFamily="50" charset="-128"/>
              <a:ea typeface="メイリオ" panose="020B0604030504040204" pitchFamily="50" charset="-128"/>
            </a:endParaRPr>
          </a:p>
        </p:txBody>
      </p:sp>
      <p:sp>
        <p:nvSpPr>
          <p:cNvPr id="18" name="テキスト ボックス 17"/>
          <p:cNvSpPr txBox="1"/>
          <p:nvPr/>
        </p:nvSpPr>
        <p:spPr>
          <a:xfrm>
            <a:off x="63249" y="4765600"/>
            <a:ext cx="5303055" cy="400110"/>
          </a:xfrm>
          <a:prstGeom prst="rect">
            <a:avLst/>
          </a:prstGeom>
          <a:noFill/>
        </p:spPr>
        <p:txBody>
          <a:bodyPr wrap="square" rtlCol="0">
            <a:spAutoFit/>
          </a:bodyPr>
          <a:lstStyle/>
          <a:p>
            <a:r>
              <a:rPr kumimoji="1" lang="ja-JP" altLang="en-US" sz="2000" b="1" dirty="0">
                <a:solidFill>
                  <a:schemeClr val="bg1"/>
                </a:solidFill>
                <a:latin typeface="メイリオ" panose="020B0604030504040204" pitchFamily="50" charset="-128"/>
                <a:ea typeface="メイリオ" panose="020B0604030504040204" pitchFamily="50" charset="-128"/>
              </a:rPr>
              <a:t>一般的なお問い合わせなどはこちら</a:t>
            </a:r>
          </a:p>
        </p:txBody>
      </p:sp>
      <p:sp>
        <p:nvSpPr>
          <p:cNvPr id="6" name="テキスト ボックス 5"/>
          <p:cNvSpPr txBox="1"/>
          <p:nvPr/>
        </p:nvSpPr>
        <p:spPr>
          <a:xfrm>
            <a:off x="142168" y="7402253"/>
            <a:ext cx="2350727"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＜都道府県の連絡欄＞</a:t>
            </a:r>
          </a:p>
        </p:txBody>
      </p:sp>
      <p:sp>
        <p:nvSpPr>
          <p:cNvPr id="7" name="正方形/長方形 6"/>
          <p:cNvSpPr/>
          <p:nvPr/>
        </p:nvSpPr>
        <p:spPr>
          <a:xfrm>
            <a:off x="286929" y="7710031"/>
            <a:ext cx="6310721" cy="1110442"/>
          </a:xfrm>
          <a:prstGeom prst="rect">
            <a:avLst/>
          </a:prstGeom>
          <a:noFill/>
          <a:ln w="63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p:nvPicPr>
        <p:blipFill>
          <a:blip r:embed="rId2"/>
          <a:stretch>
            <a:fillRect/>
          </a:stretch>
        </p:blipFill>
        <p:spPr>
          <a:xfrm>
            <a:off x="5852790" y="3668872"/>
            <a:ext cx="868258" cy="845905"/>
          </a:xfrm>
          <a:prstGeom prst="rect">
            <a:avLst/>
          </a:prstGeom>
        </p:spPr>
      </p:pic>
      <p:sp>
        <p:nvSpPr>
          <p:cNvPr id="3" name="テキスト ボックス 2"/>
          <p:cNvSpPr txBox="1"/>
          <p:nvPr/>
        </p:nvSpPr>
        <p:spPr>
          <a:xfrm>
            <a:off x="79603" y="854560"/>
            <a:ext cx="6641445" cy="1897955"/>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　次の症状がある方は「帰国者・接触者相談センター」にご相談ください。</a:t>
            </a:r>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endParaRPr kumimoji="1" lang="en-US" altLang="ja-JP" sz="1400" dirty="0">
              <a:latin typeface="メイリオ" panose="020B0604030504040204" pitchFamily="50" charset="-128"/>
              <a:ea typeface="メイリオ" panose="020B0604030504040204" pitchFamily="50" charset="-128"/>
            </a:endParaRPr>
          </a:p>
          <a:p>
            <a:pPr>
              <a:lnSpc>
                <a:spcPts val="2000"/>
              </a:lnSpc>
            </a:pPr>
            <a:r>
              <a:rPr lang="ja-JP" altLang="en-US" sz="1400" dirty="0">
                <a:latin typeface="メイリオ" panose="020B0604030504040204" pitchFamily="50" charset="-128"/>
                <a:ea typeface="メイリオ" panose="020B0604030504040204" pitchFamily="50" charset="-128"/>
              </a:rPr>
              <a:t>　</a:t>
            </a:r>
            <a:endParaRPr kumimoji="1" lang="en-US" altLang="ja-JP" sz="1400" dirty="0">
              <a:latin typeface="メイリオ" panose="020B0604030504040204" pitchFamily="50" charset="-128"/>
              <a:ea typeface="メイリオ" panose="020B0604030504040204" pitchFamily="50" charset="-128"/>
            </a:endParaRPr>
          </a:p>
          <a:p>
            <a:pPr>
              <a:lnSpc>
                <a:spcPts val="2000"/>
              </a:lnSpc>
            </a:pPr>
            <a:r>
              <a:rPr lang="ja-JP" altLang="en-US" sz="1400" dirty="0">
                <a:latin typeface="メイリオ" panose="020B0604030504040204" pitchFamily="50" charset="-128"/>
                <a:ea typeface="メイリオ" panose="020B0604030504040204" pitchFamily="50" charset="-128"/>
              </a:rPr>
              <a:t>　</a:t>
            </a:r>
            <a:endParaRPr kumimoji="1" lang="ja-JP" altLang="en-US" sz="1400" dirty="0">
              <a:latin typeface="メイリオ" panose="020B0604030504040204" pitchFamily="50" charset="-128"/>
              <a:ea typeface="メイリオ" panose="020B0604030504040204" pitchFamily="50" charset="-128"/>
            </a:endParaRPr>
          </a:p>
        </p:txBody>
      </p:sp>
      <p:graphicFrame>
        <p:nvGraphicFramePr>
          <p:cNvPr id="16" name="表 15"/>
          <p:cNvGraphicFramePr>
            <a:graphicFrameLocks noGrp="1"/>
          </p:cNvGraphicFramePr>
          <p:nvPr>
            <p:extLst>
              <p:ext uri="{D42A27DB-BD31-4B8C-83A1-F6EECF244321}">
                <p14:modId xmlns:p14="http://schemas.microsoft.com/office/powerpoint/2010/main" val="2660408532"/>
              </p:ext>
            </p:extLst>
          </p:nvPr>
        </p:nvGraphicFramePr>
        <p:xfrm>
          <a:off x="574960" y="1200434"/>
          <a:ext cx="4942272" cy="919480"/>
        </p:xfrm>
        <a:graphic>
          <a:graphicData uri="http://schemas.openxmlformats.org/drawingml/2006/table">
            <a:tbl>
              <a:tblPr firstRow="1" bandRow="1">
                <a:tableStyleId>{21E4AEA4-8DFA-4A89-87EB-49C32662AFE0}</a:tableStyleId>
              </a:tblPr>
              <a:tblGrid>
                <a:gridCol w="4942272">
                  <a:extLst>
                    <a:ext uri="{9D8B030D-6E8A-4147-A177-3AD203B41FA5}">
                      <a16:colId xmlns:a16="http://schemas.microsoft.com/office/drawing/2014/main" val="129502461"/>
                    </a:ext>
                  </a:extLst>
                </a:gridCol>
              </a:tblGrid>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風邪の症状や</a:t>
                      </a:r>
                      <a:r>
                        <a:rPr kumimoji="1" lang="en-US" altLang="ja-JP" sz="1400" b="0" dirty="0">
                          <a:solidFill>
                            <a:schemeClr val="bg2">
                              <a:lumMod val="25000"/>
                            </a:schemeClr>
                          </a:solidFill>
                          <a:latin typeface="メイリオ" panose="020B0604030504040204" pitchFamily="50" charset="-128"/>
                          <a:ea typeface="メイリオ" panose="020B0604030504040204" pitchFamily="50" charset="-128"/>
                        </a:rPr>
                        <a:t>37.5</a:t>
                      </a: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℃以上の発熱が４日以上続いている</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marL="0" marR="0" lvl="0" indent="0" algn="l" defTabSz="1219170" rtl="0" eaLnBrk="1" fontAlgn="auto" latinLnBrk="0" hangingPunct="1">
                        <a:lnSpc>
                          <a:spcPct val="100000"/>
                        </a:lnSpc>
                        <a:spcBef>
                          <a:spcPts val="0"/>
                        </a:spcBef>
                        <a:spcAft>
                          <a:spcPts val="0"/>
                        </a:spcAft>
                        <a:buClrTx/>
                        <a:buSzTx/>
                        <a:buFontTx/>
                        <a:buNone/>
                        <a:tabLst/>
                        <a:defRPr/>
                      </a:pPr>
                      <a:endParaRPr kumimoji="1" lang="en-US" altLang="ja-JP" sz="200" b="0" dirty="0">
                        <a:solidFill>
                          <a:schemeClr val="bg2">
                            <a:lumMod val="25000"/>
                          </a:schemeClr>
                        </a:solidFill>
                        <a:latin typeface="メイリオ" panose="020B0604030504040204" pitchFamily="50" charset="-128"/>
                        <a:ea typeface="メイリオ" panose="020B0604030504040204" pitchFamily="50" charset="-128"/>
                      </a:endParaRPr>
                    </a:p>
                    <a:p>
                      <a:pPr marL="0" marR="0" lvl="0" indent="0" algn="l" defTabSz="1219170" rtl="0" eaLnBrk="1" fontAlgn="auto" latinLnBrk="0" hangingPunct="1">
                        <a:lnSpc>
                          <a:spcPct val="100000"/>
                        </a:lnSpc>
                        <a:spcBef>
                          <a:spcPts val="0"/>
                        </a:spcBef>
                        <a:spcAft>
                          <a:spcPts val="0"/>
                        </a:spcAft>
                        <a:buClrTx/>
                        <a:buSzTx/>
                        <a:buFontTx/>
                        <a:buNone/>
                        <a:tabLst/>
                        <a:defRPr/>
                      </a:pP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（解熱剤を飲み続けなければならないときを含みます）</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txBody>
                  <a:tcPr anchor="ctr">
                    <a:solidFill>
                      <a:srgbClr val="D3DFEE"/>
                    </a:solidFill>
                  </a:tcPr>
                </a:tc>
                <a:extLst>
                  <a:ext uri="{0D108BD9-81ED-4DB2-BD59-A6C34878D82A}">
                    <a16:rowId xmlns:a16="http://schemas.microsoft.com/office/drawing/2014/main" val="1902941195"/>
                  </a:ext>
                </a:extLst>
              </a:tr>
              <a:tr h="370840">
                <a:tc>
                  <a:txBody>
                    <a:bodyPr/>
                    <a:lstStyle/>
                    <a:p>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強いだるさ（倦怠感）や息苦しさ（呼吸困難）がある</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txBody>
                  <a:tcPr anchor="ctr"/>
                </a:tc>
                <a:extLst>
                  <a:ext uri="{0D108BD9-81ED-4DB2-BD59-A6C34878D82A}">
                    <a16:rowId xmlns:a16="http://schemas.microsoft.com/office/drawing/2014/main" val="1015377776"/>
                  </a:ext>
                </a:extLst>
              </a:tr>
            </a:tbl>
          </a:graphicData>
        </a:graphic>
      </p:graphicFrame>
      <p:sp>
        <p:nvSpPr>
          <p:cNvPr id="2" name="テキスト ボックス 1"/>
          <p:cNvSpPr txBox="1"/>
          <p:nvPr/>
        </p:nvSpPr>
        <p:spPr>
          <a:xfrm>
            <a:off x="4797152" y="8820472"/>
            <a:ext cx="1988841" cy="276999"/>
          </a:xfrm>
          <a:prstGeom prst="rect">
            <a:avLst/>
          </a:prstGeom>
          <a:noFill/>
        </p:spPr>
        <p:txBody>
          <a:bodyPr wrap="square" rtlCol="0">
            <a:spAutoFit/>
          </a:bodyPr>
          <a:lstStyle/>
          <a:p>
            <a:pPr algn="r"/>
            <a:r>
              <a:rPr kumimoji="1" lang="ja-JP" altLang="en-US" sz="1200" dirty="0">
                <a:latin typeface="+mn-ea"/>
              </a:rPr>
              <a:t>令和</a:t>
            </a:r>
            <a:r>
              <a:rPr kumimoji="1" lang="en-US" altLang="ja-JP" sz="1200" dirty="0">
                <a:latin typeface="+mn-ea"/>
              </a:rPr>
              <a:t>2</a:t>
            </a:r>
            <a:r>
              <a:rPr kumimoji="1" lang="ja-JP" altLang="en-US" sz="1200" dirty="0">
                <a:latin typeface="+mn-ea"/>
              </a:rPr>
              <a:t>年</a:t>
            </a:r>
            <a:r>
              <a:rPr kumimoji="1" lang="en-US" altLang="ja-JP" sz="1200" dirty="0">
                <a:latin typeface="+mn-ea"/>
              </a:rPr>
              <a:t>2</a:t>
            </a:r>
            <a:r>
              <a:rPr kumimoji="1" lang="ja-JP" altLang="en-US" sz="1200" dirty="0">
                <a:latin typeface="+mn-ea"/>
              </a:rPr>
              <a:t>月</a:t>
            </a:r>
            <a:r>
              <a:rPr kumimoji="1" lang="en-US" altLang="ja-JP" sz="1200">
                <a:latin typeface="+mn-ea"/>
              </a:rPr>
              <a:t>25</a:t>
            </a:r>
            <a:r>
              <a:rPr kumimoji="1" lang="ja-JP" altLang="en-US" sz="1200">
                <a:latin typeface="+mn-ea"/>
              </a:rPr>
              <a:t>日</a:t>
            </a:r>
            <a:r>
              <a:rPr kumimoji="1" lang="ja-JP" altLang="en-US" sz="1200" dirty="0">
                <a:latin typeface="+mn-ea"/>
              </a:rPr>
              <a:t>改訂版</a:t>
            </a:r>
          </a:p>
        </p:txBody>
      </p:sp>
      <p:sp>
        <p:nvSpPr>
          <p:cNvPr id="19" name="テキスト ボックス 18"/>
          <p:cNvSpPr txBox="1"/>
          <p:nvPr/>
        </p:nvSpPr>
        <p:spPr>
          <a:xfrm>
            <a:off x="790985" y="3945454"/>
            <a:ext cx="4726247" cy="605294"/>
          </a:xfrm>
          <a:prstGeom prst="rect">
            <a:avLst/>
          </a:prstGeom>
          <a:noFill/>
        </p:spPr>
        <p:txBody>
          <a:bodyPr wrap="square" rtlCol="0">
            <a:spAutoFit/>
          </a:bodyPr>
          <a:lstStyle/>
          <a:p>
            <a:pPr>
              <a:lnSpc>
                <a:spcPts val="2000"/>
              </a:lnSpc>
            </a:pPr>
            <a:r>
              <a:rPr lang="en-US" altLang="ja-JP" sz="1400" dirty="0">
                <a:latin typeface="メイリオ" panose="020B0604030504040204" pitchFamily="50" charset="-128"/>
                <a:ea typeface="メイリオ" panose="020B0604030504040204" pitchFamily="50" charset="-128"/>
              </a:rPr>
              <a:t>https://www.mhlw.go.jp/stf/seisakunitsuite/bunya/kenkou_iryou/covid19-kikokusyasessyokusya.html</a:t>
            </a:r>
            <a:r>
              <a:rPr lang="ja-JP" altLang="en-US" sz="1400" dirty="0">
                <a:latin typeface="メイリオ" panose="020B0604030504040204" pitchFamily="50" charset="-128"/>
                <a:ea typeface="メイリオ" panose="020B0604030504040204" pitchFamily="50" charset="-128"/>
              </a:rPr>
              <a:t>　</a:t>
            </a:r>
            <a:endParaRPr kumimoji="1" lang="ja-JP" altLang="en-US" sz="1400" dirty="0">
              <a:latin typeface="メイリオ" panose="020B0604030504040204" pitchFamily="50" charset="-128"/>
              <a:ea typeface="メイリオ" panose="020B0604030504040204" pitchFamily="50" charset="-128"/>
            </a:endParaRPr>
          </a:p>
        </p:txBody>
      </p:sp>
      <p:sp>
        <p:nvSpPr>
          <p:cNvPr id="20" name="テキスト ボックス 19"/>
          <p:cNvSpPr txBox="1"/>
          <p:nvPr/>
        </p:nvSpPr>
        <p:spPr>
          <a:xfrm>
            <a:off x="180712" y="2599134"/>
            <a:ext cx="6641445" cy="820738"/>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　</a:t>
            </a:r>
            <a:r>
              <a:rPr lang="ja-JP" altLang="en-US" sz="1400" dirty="0">
                <a:latin typeface="メイリオ" panose="020B0604030504040204" pitchFamily="50" charset="-128"/>
                <a:ea typeface="メイリオ" panose="020B0604030504040204" pitchFamily="50" charset="-128"/>
              </a:rPr>
              <a:t>センターでご相談の結果、新型コロナウイルス感染の疑いのある場合には、</a:t>
            </a:r>
            <a:endParaRPr lang="en-US" altLang="ja-JP" sz="1400" dirty="0">
              <a:latin typeface="メイリオ" panose="020B0604030504040204" pitchFamily="50" charset="-128"/>
              <a:ea typeface="メイリオ" panose="020B0604030504040204" pitchFamily="50" charset="-128"/>
            </a:endParaRPr>
          </a:p>
          <a:p>
            <a:pPr>
              <a:lnSpc>
                <a:spcPts val="2000"/>
              </a:lnSpc>
            </a:pPr>
            <a:r>
              <a:rPr lang="ja-JP" altLang="en-US" sz="1400" dirty="0">
                <a:latin typeface="メイリオ" panose="020B0604030504040204" pitchFamily="50" charset="-128"/>
                <a:ea typeface="メイリオ" panose="020B0604030504040204" pitchFamily="50" charset="-128"/>
              </a:rPr>
              <a:t>　専門の「</a:t>
            </a:r>
            <a:r>
              <a:rPr lang="ja-JP" altLang="ja-JP" sz="1400" dirty="0">
                <a:latin typeface="メイリオ" panose="020B0604030504040204" pitchFamily="50" charset="-128"/>
                <a:ea typeface="メイリオ" panose="020B0604030504040204" pitchFamily="50" charset="-128"/>
              </a:rPr>
              <a:t>帰国者・接触者外来</a:t>
            </a:r>
            <a:r>
              <a:rPr lang="ja-JP" altLang="en-US" sz="1400" dirty="0">
                <a:latin typeface="メイリオ" panose="020B0604030504040204" pitchFamily="50" charset="-128"/>
                <a:ea typeface="メイリオ" panose="020B0604030504040204" pitchFamily="50" charset="-128"/>
              </a:rPr>
              <a:t>」</a:t>
            </a:r>
            <a:r>
              <a:rPr lang="ja-JP" altLang="ja-JP" sz="1400" dirty="0">
                <a:latin typeface="メイリオ" panose="020B0604030504040204" pitchFamily="50" charset="-128"/>
                <a:ea typeface="メイリオ" panose="020B0604030504040204" pitchFamily="50" charset="-128"/>
              </a:rPr>
              <a:t>をご紹介しています。</a:t>
            </a:r>
            <a:endParaRPr lang="en-US" altLang="ja-JP" sz="1400" dirty="0">
              <a:latin typeface="メイリオ" panose="020B0604030504040204" pitchFamily="50" charset="-128"/>
              <a:ea typeface="メイリオ" panose="020B0604030504040204" pitchFamily="50" charset="-128"/>
            </a:endParaRPr>
          </a:p>
          <a:p>
            <a:pPr>
              <a:lnSpc>
                <a:spcPts val="2000"/>
              </a:lnSpc>
            </a:pPr>
            <a:r>
              <a:rPr lang="ja-JP" altLang="en-US" sz="1400" dirty="0">
                <a:latin typeface="メイリオ" panose="020B0604030504040204" pitchFamily="50" charset="-128"/>
                <a:ea typeface="メイリオ" panose="020B0604030504040204" pitchFamily="50" charset="-128"/>
              </a:rPr>
              <a:t>　マスクを着用し、公共交通機関の利用を避けて受診してください。　</a:t>
            </a:r>
            <a:endParaRPr kumimoji="1" lang="ja-JP" altLang="en-US" sz="1400" dirty="0">
              <a:latin typeface="メイリオ" panose="020B0604030504040204" pitchFamily="50" charset="-128"/>
              <a:ea typeface="メイリオ" panose="020B0604030504040204" pitchFamily="50" charset="-128"/>
            </a:endParaRPr>
          </a:p>
        </p:txBody>
      </p:sp>
      <p:sp>
        <p:nvSpPr>
          <p:cNvPr id="21" name="テキスト ボックス 20"/>
          <p:cNvSpPr txBox="1"/>
          <p:nvPr/>
        </p:nvSpPr>
        <p:spPr>
          <a:xfrm>
            <a:off x="134557" y="3431679"/>
            <a:ext cx="6641445" cy="564257"/>
          </a:xfrm>
          <a:prstGeom prst="rect">
            <a:avLst/>
          </a:prstGeom>
          <a:noFill/>
        </p:spPr>
        <p:txBody>
          <a:bodyPr wrap="square" rtlCol="0">
            <a:spAutoFit/>
          </a:bodyPr>
          <a:lstStyle/>
          <a:p>
            <a:r>
              <a:rPr lang="ja-JP" altLang="en-US" sz="1400" dirty="0">
                <a:latin typeface="メイリオ" panose="020B0604030504040204" pitchFamily="50" charset="-128"/>
                <a:ea typeface="メイリオ" panose="020B0604030504040204" pitchFamily="50" charset="-128"/>
              </a:rPr>
              <a:t>　</a:t>
            </a:r>
            <a:r>
              <a:rPr lang="ja-JP" altLang="ja-JP" sz="1400" dirty="0">
                <a:latin typeface="メイリオ" panose="020B0604030504040204" pitchFamily="50" charset="-128"/>
                <a:ea typeface="メイリオ" panose="020B0604030504040204" pitchFamily="50" charset="-128"/>
              </a:rPr>
              <a:t>「帰国者・接触者相談センター」</a:t>
            </a:r>
            <a:r>
              <a:rPr lang="ja-JP" altLang="en-US" sz="1400" dirty="0">
                <a:latin typeface="メイリオ" panose="020B0604030504040204" pitchFamily="50" charset="-128"/>
                <a:ea typeface="メイリオ" panose="020B0604030504040204" pitchFamily="50" charset="-128"/>
              </a:rPr>
              <a:t>はすべての都道府県で設置して</a:t>
            </a:r>
            <a:r>
              <a:rPr lang="ja-JP" altLang="ja-JP" sz="1400" dirty="0">
                <a:latin typeface="メイリオ" panose="020B0604030504040204" pitchFamily="50" charset="-128"/>
                <a:ea typeface="メイリオ" panose="020B0604030504040204" pitchFamily="50" charset="-128"/>
              </a:rPr>
              <a:t>います。</a:t>
            </a:r>
            <a:endParaRPr lang="en-US" altLang="ja-JP" sz="1400" dirty="0">
              <a:latin typeface="メイリオ" panose="020B0604030504040204" pitchFamily="50" charset="-128"/>
              <a:ea typeface="メイリオ" panose="020B0604030504040204" pitchFamily="50" charset="-128"/>
            </a:endParaRPr>
          </a:p>
          <a:p>
            <a:pPr>
              <a:lnSpc>
                <a:spcPts val="2000"/>
              </a:lnSpc>
            </a:pPr>
            <a:r>
              <a:rPr lang="ja-JP" altLang="en-US" sz="1600" dirty="0">
                <a:latin typeface="メイリオ" panose="020B0604030504040204" pitchFamily="50" charset="-128"/>
                <a:ea typeface="メイリオ" panose="020B0604030504040204" pitchFamily="50" charset="-128"/>
              </a:rPr>
              <a:t>　詳しくは</a:t>
            </a:r>
            <a:r>
              <a:rPr lang="ja-JP" altLang="en-US" sz="1400" dirty="0">
                <a:latin typeface="メイリオ" panose="020B0604030504040204" pitchFamily="50" charset="-128"/>
                <a:ea typeface="メイリオ" panose="020B0604030504040204" pitchFamily="50" charset="-128"/>
              </a:rPr>
              <a:t>以下の</a:t>
            </a:r>
            <a:r>
              <a:rPr lang="en-US" altLang="ja-JP" sz="1400" dirty="0">
                <a:latin typeface="メイリオ" panose="020B0604030504040204" pitchFamily="50" charset="-128"/>
                <a:ea typeface="メイリオ" panose="020B0604030504040204" pitchFamily="50" charset="-128"/>
              </a:rPr>
              <a:t>URL</a:t>
            </a:r>
            <a:r>
              <a:rPr lang="ja-JP" altLang="en-US" sz="1400" dirty="0">
                <a:latin typeface="メイリオ" panose="020B0604030504040204" pitchFamily="50" charset="-128"/>
                <a:ea typeface="メイリオ" panose="020B0604030504040204" pitchFamily="50" charset="-128"/>
              </a:rPr>
              <a:t>または</a:t>
            </a:r>
            <a:r>
              <a:rPr lang="en-US" altLang="ja-JP" sz="1400" dirty="0">
                <a:latin typeface="メイリオ" panose="020B0604030504040204" pitchFamily="50" charset="-128"/>
                <a:ea typeface="メイリオ" panose="020B0604030504040204" pitchFamily="50" charset="-128"/>
              </a:rPr>
              <a:t>QR</a:t>
            </a:r>
            <a:r>
              <a:rPr lang="ja-JP" altLang="en-US" sz="1400" dirty="0">
                <a:latin typeface="メイリオ" panose="020B0604030504040204" pitchFamily="50" charset="-128"/>
                <a:ea typeface="メイリオ" panose="020B0604030504040204" pitchFamily="50" charset="-128"/>
              </a:rPr>
              <a:t>コードからご覧いただけます。　</a:t>
            </a:r>
            <a:endParaRPr kumimoji="1" lang="ja-JP" altLang="en-US" sz="1400" dirty="0">
              <a:latin typeface="メイリオ" panose="020B0604030504040204" pitchFamily="50" charset="-128"/>
              <a:ea typeface="メイリオ" panose="020B0604030504040204" pitchFamily="50" charset="-128"/>
            </a:endParaRPr>
          </a:p>
        </p:txBody>
      </p:sp>
      <p:sp>
        <p:nvSpPr>
          <p:cNvPr id="22" name="テキスト ボックス 21"/>
          <p:cNvSpPr txBox="1"/>
          <p:nvPr/>
        </p:nvSpPr>
        <p:spPr>
          <a:xfrm>
            <a:off x="286929" y="2203952"/>
            <a:ext cx="6641445" cy="307777"/>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　</a:t>
            </a:r>
            <a:r>
              <a:rPr kumimoji="1" lang="en-US" altLang="ja-JP" sz="1400" b="1" u="sng" dirty="0">
                <a:latin typeface="メイリオ" panose="020B0604030504040204" pitchFamily="50" charset="-128"/>
                <a:ea typeface="メイリオ" panose="020B0604030504040204" pitchFamily="50" charset="-128"/>
              </a:rPr>
              <a:t>※</a:t>
            </a:r>
            <a:r>
              <a:rPr kumimoji="1" lang="ja-JP" altLang="en-US" sz="1400" b="1" u="sng" dirty="0">
                <a:latin typeface="メイリオ" panose="020B0604030504040204" pitchFamily="50" charset="-128"/>
                <a:ea typeface="メイリオ" panose="020B0604030504040204" pitchFamily="50" charset="-128"/>
              </a:rPr>
              <a:t>　高齢者や基礎疾患等のある方は、上の状態が２日程度続く場合</a:t>
            </a:r>
            <a:r>
              <a:rPr lang="ja-JP" altLang="en-US" sz="1400" dirty="0">
                <a:latin typeface="メイリオ" panose="020B0604030504040204" pitchFamily="50" charset="-128"/>
                <a:ea typeface="メイリオ" panose="020B0604030504040204" pitchFamily="50" charset="-128"/>
              </a:rPr>
              <a:t>　</a:t>
            </a:r>
            <a:endParaRPr kumimoji="1" lang="ja-JP" altLang="en-US" sz="1400" dirty="0">
              <a:latin typeface="メイリオ" panose="020B0604030504040204" pitchFamily="50" charset="-128"/>
              <a:ea typeface="メイリオ" panose="020B0604030504040204" pitchFamily="50" charset="-128"/>
            </a:endParaRPr>
          </a:p>
        </p:txBody>
      </p:sp>
      <p:sp>
        <p:nvSpPr>
          <p:cNvPr id="23" name="テキスト ボックス 22"/>
          <p:cNvSpPr txBox="1"/>
          <p:nvPr/>
        </p:nvSpPr>
        <p:spPr>
          <a:xfrm>
            <a:off x="134558" y="6494312"/>
            <a:ext cx="6723442" cy="605294"/>
          </a:xfrm>
          <a:prstGeom prst="rect">
            <a:avLst/>
          </a:prstGeom>
          <a:noFill/>
        </p:spPr>
        <p:txBody>
          <a:bodyPr wrap="square" rtlCol="0">
            <a:spAutoFit/>
          </a:bodyPr>
          <a:lstStyle/>
          <a:p>
            <a:pPr>
              <a:lnSpc>
                <a:spcPts val="2000"/>
              </a:lnSpc>
            </a:pPr>
            <a:r>
              <a:rPr lang="ja-JP" altLang="en-US" sz="1300" dirty="0">
                <a:latin typeface="メイリオ" panose="020B0604030504040204" pitchFamily="50" charset="-128"/>
                <a:ea typeface="メイリオ" panose="020B0604030504040204" pitchFamily="50" charset="-128"/>
              </a:rPr>
              <a:t>　聴覚に障害のある方をはじめ、電話でのご相談が難しい方</a:t>
            </a:r>
            <a:r>
              <a:rPr lang="ja-JP" altLang="en-US" sz="1200" dirty="0">
                <a:latin typeface="メイリオ" panose="020B0604030504040204" pitchFamily="50" charset="-128"/>
                <a:ea typeface="メイリオ" panose="020B0604030504040204" pitchFamily="50" charset="-128"/>
              </a:rPr>
              <a:t>　</a:t>
            </a:r>
            <a:r>
              <a:rPr lang="en-US" altLang="ja-JP" sz="1300" dirty="0">
                <a:latin typeface="メイリオ" panose="020B0604030504040204" pitchFamily="50" charset="-128"/>
                <a:ea typeface="メイリオ" panose="020B0604030504040204" pitchFamily="50" charset="-128"/>
              </a:rPr>
              <a:t>FAX</a:t>
            </a:r>
            <a:r>
              <a:rPr lang="ja-JP" altLang="en-US" sz="1200" dirty="0">
                <a:latin typeface="メイリオ" panose="020B0604030504040204" pitchFamily="50" charset="-128"/>
                <a:ea typeface="メイリオ" panose="020B0604030504040204" pitchFamily="50" charset="-128"/>
              </a:rPr>
              <a:t>　</a:t>
            </a:r>
            <a:r>
              <a:rPr lang="en-US" altLang="ja-JP" sz="1300" dirty="0">
                <a:latin typeface="メイリオ" panose="020B0604030504040204" pitchFamily="50" charset="-128"/>
                <a:ea typeface="メイリオ" panose="020B0604030504040204" pitchFamily="50" charset="-128"/>
              </a:rPr>
              <a:t>03-3595-2756</a:t>
            </a:r>
          </a:p>
          <a:p>
            <a:pPr>
              <a:lnSpc>
                <a:spcPts val="2000"/>
              </a:lnSpc>
            </a:pPr>
            <a:r>
              <a:rPr lang="ja-JP" altLang="en-US" sz="1400" dirty="0">
                <a:latin typeface="メイリオ" panose="020B0604030504040204" pitchFamily="50" charset="-128"/>
                <a:ea typeface="メイリオ" panose="020B0604030504040204" pitchFamily="50" charset="-128"/>
              </a:rPr>
              <a:t>　</a:t>
            </a:r>
            <a:endParaRPr lang="ja-JP" altLang="ja-JP" sz="400" dirty="0">
              <a:latin typeface="メイリオ" panose="020B0604030504040204" pitchFamily="50" charset="-128"/>
              <a:ea typeface="メイリオ" panose="020B0604030504040204" pitchFamily="50" charset="-128"/>
            </a:endParaRPr>
          </a:p>
        </p:txBody>
      </p:sp>
      <p:sp>
        <p:nvSpPr>
          <p:cNvPr id="24" name="テキスト ボックス 23"/>
          <p:cNvSpPr txBox="1"/>
          <p:nvPr/>
        </p:nvSpPr>
        <p:spPr>
          <a:xfrm>
            <a:off x="156753" y="5910922"/>
            <a:ext cx="6571071" cy="605294"/>
          </a:xfrm>
          <a:prstGeom prst="rect">
            <a:avLst/>
          </a:prstGeom>
          <a:noFill/>
        </p:spPr>
        <p:txBody>
          <a:bodyPr wrap="square" rtlCol="0">
            <a:spAutoFit/>
          </a:bodyPr>
          <a:lstStyle/>
          <a:p>
            <a:pPr>
              <a:lnSpc>
                <a:spcPts val="2000"/>
              </a:lnSpc>
            </a:pPr>
            <a:r>
              <a:rPr lang="ja-JP" altLang="en-US" sz="1400" dirty="0">
                <a:latin typeface="メイリオ" panose="020B0604030504040204" pitchFamily="50" charset="-128"/>
                <a:ea typeface="メイリオ" panose="020B0604030504040204" pitchFamily="50" charset="-128"/>
              </a:rPr>
              <a:t>　　厚生労働省</a:t>
            </a:r>
            <a:r>
              <a:rPr lang="ja-JP" altLang="ja-JP" sz="1400" dirty="0">
                <a:latin typeface="メイリオ" panose="020B0604030504040204" pitchFamily="50" charset="-128"/>
                <a:ea typeface="メイリオ" panose="020B0604030504040204" pitchFamily="50" charset="-128"/>
              </a:rPr>
              <a:t>相談窓口　電話番号　</a:t>
            </a:r>
            <a:r>
              <a:rPr lang="en-US" altLang="ja-JP" sz="1400" dirty="0">
                <a:latin typeface="メイリオ" panose="020B0604030504040204" pitchFamily="50" charset="-128"/>
                <a:ea typeface="メイリオ" panose="020B0604030504040204" pitchFamily="50" charset="-128"/>
              </a:rPr>
              <a:t>0120-565653</a:t>
            </a:r>
            <a:r>
              <a:rPr lang="ja-JP" altLang="en-US" sz="1400" dirty="0">
                <a:latin typeface="メイリオ" panose="020B0604030504040204" pitchFamily="50" charset="-128"/>
                <a:ea typeface="メイリオ" panose="020B0604030504040204" pitchFamily="50" charset="-128"/>
              </a:rPr>
              <a:t>（フリ</a:t>
            </a:r>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ダイヤル）</a:t>
            </a:r>
            <a:endParaRPr lang="en-US" altLang="ja-JP" sz="1400" dirty="0">
              <a:latin typeface="メイリオ" panose="020B0604030504040204" pitchFamily="50" charset="-128"/>
              <a:ea typeface="メイリオ" panose="020B0604030504040204" pitchFamily="50" charset="-128"/>
            </a:endParaRPr>
          </a:p>
          <a:p>
            <a:pPr>
              <a:lnSpc>
                <a:spcPts val="2000"/>
              </a:lnSpc>
            </a:pPr>
            <a:r>
              <a:rPr lang="ja-JP" altLang="en-US" sz="1400" dirty="0">
                <a:latin typeface="メイリオ" panose="020B0604030504040204" pitchFamily="50" charset="-128"/>
                <a:ea typeface="メイリオ" panose="020B0604030504040204" pitchFamily="50" charset="-128"/>
              </a:rPr>
              <a:t>　　　　　　　　　　　　受付時間　</a:t>
            </a:r>
            <a:r>
              <a:rPr lang="en-US" altLang="ja-JP" sz="1400" dirty="0">
                <a:latin typeface="メイリオ" panose="020B0604030504040204" pitchFamily="50" charset="-128"/>
                <a:ea typeface="メイリオ" panose="020B0604030504040204" pitchFamily="50" charset="-128"/>
              </a:rPr>
              <a:t>9:00</a:t>
            </a:r>
            <a:r>
              <a:rPr lang="ja-JP" altLang="en-US" sz="1400" dirty="0">
                <a:latin typeface="メイリオ" panose="020B0604030504040204" pitchFamily="50" charset="-128"/>
                <a:ea typeface="メイリオ" panose="020B0604030504040204" pitchFamily="50" charset="-128"/>
              </a:rPr>
              <a:t>～</a:t>
            </a:r>
            <a:r>
              <a:rPr lang="en-US" altLang="ja-JP" sz="1400" dirty="0">
                <a:latin typeface="メイリオ" panose="020B0604030504040204" pitchFamily="50" charset="-128"/>
                <a:ea typeface="メイリオ" panose="020B0604030504040204" pitchFamily="50" charset="-128"/>
              </a:rPr>
              <a:t>21:00</a:t>
            </a:r>
            <a:r>
              <a:rPr lang="ja-JP" altLang="en-US" sz="1400" dirty="0">
                <a:latin typeface="メイリオ" panose="020B0604030504040204" pitchFamily="50" charset="-128"/>
                <a:ea typeface="メイリオ" panose="020B0604030504040204" pitchFamily="50" charset="-128"/>
              </a:rPr>
              <a:t>（土日・祝日も実施）　</a:t>
            </a:r>
            <a:endParaRPr lang="ja-JP" altLang="ja-JP" sz="4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900060619"/>
      </p:ext>
    </p:extLst>
  </p:cSld>
  <p:clrMapOvr>
    <a:masterClrMapping/>
  </p:clrMapOvr>
</p:sld>
</file>

<file path=ppt/theme/theme1.xml><?xml version="1.0" encoding="utf-8"?>
<a:theme xmlns:a="http://schemas.openxmlformats.org/drawingml/2006/main" name="Office ​​テーマ">
  <a:themeElements>
    <a:clrScheme name="暖かみのある青">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765FE0DA-D247-486C-BF42-DBB9705F90D8}" vid="{BD63521F-5098-41E8-9264-55C75258C882}"/>
    </a:ext>
  </a:extLst>
</a:theme>
</file>

<file path=docProps/app.xml><?xml version="1.0" encoding="utf-8"?>
<Properties xmlns="http://schemas.openxmlformats.org/officeDocument/2006/extended-properties" xmlns:vt="http://schemas.openxmlformats.org/officeDocument/2006/docPropsVTypes">
  <Template>blank</Template>
  <TotalTime>437</TotalTime>
  <Words>684</Words>
  <Application>Microsoft Office PowerPoint</Application>
  <PresentationFormat>画面に合わせる (4:3)</PresentationFormat>
  <Paragraphs>49</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ＭＳ Ｐゴシック</vt:lpstr>
      <vt:lpstr>メイリオ</vt:lpstr>
      <vt:lpstr>Arial</vt:lpstr>
      <vt:lpstr>Calibri</vt:lpstr>
      <vt:lpstr>Office ​​テーマ</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わか室</dc:creator>
  <cp:lastModifiedBy>Morita</cp:lastModifiedBy>
  <cp:revision>51</cp:revision>
  <cp:lastPrinted>2020-02-25T03:21:44Z</cp:lastPrinted>
  <dcterms:created xsi:type="dcterms:W3CDTF">2020-02-14T05:30:06Z</dcterms:created>
  <dcterms:modified xsi:type="dcterms:W3CDTF">2020-02-27T01:30:12Z</dcterms:modified>
</cp:coreProperties>
</file>