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E4E5-E748-4263-A7D2-7DB32A6A883D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A5F-FAF6-48F0-9E17-23A089BF45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1230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E4E5-E748-4263-A7D2-7DB32A6A883D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A5F-FAF6-48F0-9E17-23A089BF45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9804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E4E5-E748-4263-A7D2-7DB32A6A883D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A5F-FAF6-48F0-9E17-23A089BF45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906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E4E5-E748-4263-A7D2-7DB32A6A883D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A5F-FAF6-48F0-9E17-23A089BF45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52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E4E5-E748-4263-A7D2-7DB32A6A883D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A5F-FAF6-48F0-9E17-23A089BF45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2648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E4E5-E748-4263-A7D2-7DB32A6A883D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A5F-FAF6-48F0-9E17-23A089BF45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6432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E4E5-E748-4263-A7D2-7DB32A6A883D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A5F-FAF6-48F0-9E17-23A089BF45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8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E4E5-E748-4263-A7D2-7DB32A6A883D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A5F-FAF6-48F0-9E17-23A089BF45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1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E4E5-E748-4263-A7D2-7DB32A6A883D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A5F-FAF6-48F0-9E17-23A089BF45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5853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E4E5-E748-4263-A7D2-7DB32A6A883D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A5F-FAF6-48F0-9E17-23A089BF45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459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E4E5-E748-4263-A7D2-7DB32A6A883D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8A5F-FAF6-48F0-9E17-23A089BF45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195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1E4E5-E748-4263-A7D2-7DB32A6A883D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F8A5F-FAF6-48F0-9E17-23A089BF45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383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/>
        </p:nvSpPr>
        <p:spPr>
          <a:xfrm>
            <a:off x="34361" y="327547"/>
            <a:ext cx="2056775" cy="292173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10006896" y="2306472"/>
            <a:ext cx="2150772" cy="445493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8" name="グループ化 77"/>
          <p:cNvGrpSpPr/>
          <p:nvPr/>
        </p:nvGrpSpPr>
        <p:grpSpPr>
          <a:xfrm>
            <a:off x="3142256" y="1214649"/>
            <a:ext cx="6818109" cy="5331102"/>
            <a:chOff x="3331487" y="-95534"/>
            <a:chExt cx="6284461" cy="4938760"/>
          </a:xfrm>
        </p:grpSpPr>
        <p:sp>
          <p:nvSpPr>
            <p:cNvPr id="2" name="テキスト ボックス 1"/>
            <p:cNvSpPr txBox="1"/>
            <p:nvPr/>
          </p:nvSpPr>
          <p:spPr>
            <a:xfrm>
              <a:off x="3417093" y="33599"/>
              <a:ext cx="1942585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" dirty="0" smtClean="0"/>
                <a:t>発熱</a:t>
              </a:r>
              <a:r>
                <a:rPr kumimoji="1" lang="en-US" altLang="ja-JP" sz="1200" dirty="0" smtClean="0"/>
                <a:t>(37.5</a:t>
              </a:r>
              <a:r>
                <a:rPr kumimoji="1" lang="ja-JP" altLang="en-US" sz="1200" dirty="0" smtClean="0"/>
                <a:t>度以上</a:t>
              </a:r>
              <a:r>
                <a:rPr kumimoji="1" lang="en-US" altLang="ja-JP" sz="1200" dirty="0" smtClean="0"/>
                <a:t>)</a:t>
              </a:r>
              <a:r>
                <a:rPr kumimoji="1" lang="ja-JP" altLang="en-US" sz="1200" b="1" dirty="0" smtClean="0">
                  <a:solidFill>
                    <a:srgbClr val="FF0000"/>
                  </a:solidFill>
                </a:rPr>
                <a:t>かつ</a:t>
              </a:r>
              <a:endParaRPr kumimoji="1" lang="en-US" altLang="ja-JP" sz="1200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ja-JP" altLang="en-US" sz="1200" dirty="0" smtClean="0"/>
                <a:t>呼吸器</a:t>
              </a:r>
              <a:r>
                <a:rPr lang="ja-JP" altLang="en-US" sz="1200" dirty="0"/>
                <a:t>症状</a:t>
              </a:r>
              <a:endParaRPr kumimoji="1" lang="ja-JP" altLang="en-US" sz="1200" dirty="0"/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5697833" y="6216"/>
              <a:ext cx="3750541" cy="10156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/>
                <a:t>曝露歴：いずれかを満たす</a:t>
              </a:r>
              <a:endParaRPr kumimoji="1" lang="en-US" altLang="ja-JP" sz="1200" dirty="0" smtClean="0"/>
            </a:p>
            <a:p>
              <a:r>
                <a:rPr lang="ja-JP" altLang="en-US" sz="1200" dirty="0" smtClean="0"/>
                <a:t>発症</a:t>
              </a:r>
              <a:r>
                <a:rPr lang="ja-JP" altLang="en-US" sz="1200" dirty="0"/>
                <a:t>前</a:t>
              </a:r>
              <a:r>
                <a:rPr lang="ja-JP" altLang="en-US" sz="1200" dirty="0" smtClean="0"/>
                <a:t>二週間以内に、</a:t>
              </a:r>
              <a:endParaRPr lang="en-US" altLang="ja-JP" sz="1200" dirty="0" smtClean="0"/>
            </a:p>
            <a:p>
              <a:r>
                <a:rPr lang="ja-JP" altLang="en-US" sz="1200" dirty="0"/>
                <a:t>（</a:t>
              </a:r>
              <a:r>
                <a:rPr kumimoji="1" lang="ja-JP" altLang="en-US" sz="1200" dirty="0" smtClean="0"/>
                <a:t>ア）武漢市内を訪問した。</a:t>
              </a:r>
              <a:endParaRPr kumimoji="1" lang="en-US" altLang="ja-JP" sz="1200" dirty="0" smtClean="0"/>
            </a:p>
            <a:p>
              <a:r>
                <a:rPr lang="ja-JP" altLang="en-US" sz="1200" dirty="0" smtClean="0"/>
                <a:t>（イ）「武漢市への渡航歴があり、発熱かつ呼吸器症状</a:t>
              </a:r>
              <a:endParaRPr lang="en-US" altLang="ja-JP" sz="1200" dirty="0" smtClean="0"/>
            </a:p>
            <a:p>
              <a:r>
                <a:rPr lang="ja-JP" altLang="en-US" sz="1200" dirty="0" smtClean="0"/>
                <a:t>を有する人」との接触歴がある</a:t>
              </a:r>
              <a:endParaRPr kumimoji="1" lang="ja-JP" altLang="en-US" sz="1200" dirty="0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5408530" y="167425"/>
              <a:ext cx="4053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/>
                <a:t>＋</a:t>
              </a:r>
              <a:endParaRPr kumimoji="1" lang="ja-JP" altLang="en-US" sz="1200" dirty="0"/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3331487" y="-95534"/>
              <a:ext cx="6284461" cy="119472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cxnSp>
          <p:nvCxnSpPr>
            <p:cNvPr id="10" name="直線コネクタ 9"/>
            <p:cNvCxnSpPr/>
            <p:nvPr/>
          </p:nvCxnSpPr>
          <p:spPr>
            <a:xfrm flipV="1">
              <a:off x="6100562" y="1105646"/>
              <a:ext cx="7602" cy="55660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5596301" y="1667346"/>
              <a:ext cx="18043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>
              <a:off x="7412806" y="1662250"/>
              <a:ext cx="0" cy="30909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6125784" y="1278176"/>
              <a:ext cx="26175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インフルエンザ、</a:t>
              </a:r>
              <a:r>
                <a:rPr kumimoji="1" lang="en-US" altLang="ja-JP" sz="1200" dirty="0" smtClean="0"/>
                <a:t>RS</a:t>
              </a:r>
              <a:r>
                <a:rPr lang="ja-JP" altLang="en-US" sz="1200" dirty="0" smtClean="0"/>
                <a:t>等の一般的な検査</a:t>
              </a:r>
              <a:endParaRPr kumimoji="1" lang="ja-JP" altLang="en-US" sz="1200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7434572" y="1571985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(+)</a:t>
              </a:r>
              <a:endParaRPr kumimoji="1" lang="ja-JP" altLang="en-US" sz="1200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6829528" y="1997187"/>
              <a:ext cx="1244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それぞれの治療</a:t>
              </a:r>
              <a:endParaRPr kumimoji="1" lang="ja-JP" altLang="en-US" sz="1200" dirty="0"/>
            </a:p>
          </p:txBody>
        </p:sp>
        <p:cxnSp>
          <p:nvCxnSpPr>
            <p:cNvPr id="19" name="直線矢印コネクタ 18"/>
            <p:cNvCxnSpPr/>
            <p:nvPr/>
          </p:nvCxnSpPr>
          <p:spPr>
            <a:xfrm>
              <a:off x="5609053" y="1666539"/>
              <a:ext cx="854" cy="4523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19"/>
            <p:cNvSpPr txBox="1"/>
            <p:nvPr/>
          </p:nvSpPr>
          <p:spPr>
            <a:xfrm>
              <a:off x="5335368" y="1609623"/>
              <a:ext cx="3241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(-)</a:t>
              </a:r>
              <a:endParaRPr kumimoji="1" lang="ja-JP" altLang="en-US" sz="1200" dirty="0"/>
            </a:p>
          </p:txBody>
        </p:sp>
        <p:cxnSp>
          <p:nvCxnSpPr>
            <p:cNvPr id="22" name="直線コネクタ 21"/>
            <p:cNvCxnSpPr/>
            <p:nvPr/>
          </p:nvCxnSpPr>
          <p:spPr>
            <a:xfrm>
              <a:off x="5075380" y="2118903"/>
              <a:ext cx="116206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/>
          </p:nvSpPr>
          <p:spPr>
            <a:xfrm>
              <a:off x="4492824" y="1789363"/>
              <a:ext cx="11945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200" dirty="0"/>
                <a:t>肺炎</a:t>
              </a:r>
              <a:r>
                <a:rPr lang="ja-JP" altLang="en-US" sz="1200" dirty="0" smtClean="0"/>
                <a:t>を疑う症状</a:t>
              </a:r>
              <a:endParaRPr kumimoji="1" lang="ja-JP" altLang="en-US" sz="1200" dirty="0"/>
            </a:p>
          </p:txBody>
        </p:sp>
        <p:cxnSp>
          <p:nvCxnSpPr>
            <p:cNvPr id="25" name="直線矢印コネクタ 24"/>
            <p:cNvCxnSpPr/>
            <p:nvPr/>
          </p:nvCxnSpPr>
          <p:spPr>
            <a:xfrm>
              <a:off x="6246133" y="2119639"/>
              <a:ext cx="0" cy="30909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/>
            <p:cNvSpPr txBox="1"/>
            <p:nvPr/>
          </p:nvSpPr>
          <p:spPr>
            <a:xfrm>
              <a:off x="6198472" y="2057885"/>
              <a:ext cx="3241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(-)</a:t>
              </a:r>
              <a:endParaRPr kumimoji="1" lang="ja-JP" altLang="en-US" sz="1200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999911" y="2446357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軽症</a:t>
              </a:r>
              <a:endParaRPr kumimoji="1" lang="ja-JP" altLang="en-US" sz="1200" dirty="0"/>
            </a:p>
          </p:txBody>
        </p:sp>
        <p:cxnSp>
          <p:nvCxnSpPr>
            <p:cNvPr id="28" name="直線矢印コネクタ 27"/>
            <p:cNvCxnSpPr/>
            <p:nvPr/>
          </p:nvCxnSpPr>
          <p:spPr>
            <a:xfrm>
              <a:off x="5085596" y="2125184"/>
              <a:ext cx="854" cy="4523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/>
            <p:cNvSpPr txBox="1"/>
            <p:nvPr/>
          </p:nvSpPr>
          <p:spPr>
            <a:xfrm>
              <a:off x="4599389" y="2565977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中等～重症</a:t>
              </a:r>
              <a:endParaRPr kumimoji="1" lang="ja-JP" altLang="en-US" sz="1200" dirty="0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4684205" y="2066019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(+)</a:t>
              </a:r>
              <a:endParaRPr kumimoji="1" lang="ja-JP" altLang="en-US" sz="1200" dirty="0"/>
            </a:p>
          </p:txBody>
        </p:sp>
        <p:cxnSp>
          <p:nvCxnSpPr>
            <p:cNvPr id="32" name="直線コネクタ 31"/>
            <p:cNvCxnSpPr/>
            <p:nvPr/>
          </p:nvCxnSpPr>
          <p:spPr>
            <a:xfrm flipH="1">
              <a:off x="5085596" y="2834848"/>
              <a:ext cx="2" cy="34026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>
              <a:off x="4581304" y="3175114"/>
              <a:ext cx="111384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矢印コネクタ 37"/>
            <p:cNvCxnSpPr/>
            <p:nvPr/>
          </p:nvCxnSpPr>
          <p:spPr>
            <a:xfrm>
              <a:off x="4581304" y="3175114"/>
              <a:ext cx="0" cy="31805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テキスト ボックス 38"/>
            <p:cNvSpPr txBox="1"/>
            <p:nvPr/>
          </p:nvSpPr>
          <p:spPr>
            <a:xfrm>
              <a:off x="4178477" y="3507253"/>
              <a:ext cx="800219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入院管理</a:t>
              </a:r>
              <a:endParaRPr kumimoji="1" lang="ja-JP" altLang="en-US" sz="1200" dirty="0"/>
            </a:p>
          </p:txBody>
        </p:sp>
        <p:cxnSp>
          <p:nvCxnSpPr>
            <p:cNvPr id="43" name="直線矢印コネクタ 42"/>
            <p:cNvCxnSpPr/>
            <p:nvPr/>
          </p:nvCxnSpPr>
          <p:spPr>
            <a:xfrm>
              <a:off x="6452334" y="2584856"/>
              <a:ext cx="30692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テキスト ボックス 43"/>
            <p:cNvSpPr txBox="1"/>
            <p:nvPr/>
          </p:nvSpPr>
          <p:spPr>
            <a:xfrm>
              <a:off x="6829528" y="2450912"/>
              <a:ext cx="800219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自宅待機</a:t>
              </a:r>
              <a:endParaRPr kumimoji="1" lang="ja-JP" altLang="en-US" sz="1200" dirty="0"/>
            </a:p>
          </p:txBody>
        </p:sp>
        <p:cxnSp>
          <p:nvCxnSpPr>
            <p:cNvPr id="46" name="直線矢印コネクタ 45"/>
            <p:cNvCxnSpPr/>
            <p:nvPr/>
          </p:nvCxnSpPr>
          <p:spPr>
            <a:xfrm>
              <a:off x="5687382" y="3175112"/>
              <a:ext cx="0" cy="3180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/>
            <p:cNvSpPr txBox="1"/>
            <p:nvPr/>
          </p:nvSpPr>
          <p:spPr>
            <a:xfrm>
              <a:off x="4369011" y="2864384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肺炎診断</a:t>
              </a:r>
              <a:endParaRPr kumimoji="1" lang="ja-JP" altLang="en-US" sz="1200" dirty="0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4044206" y="4241244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(+)</a:t>
              </a:r>
              <a:endParaRPr kumimoji="1" lang="ja-JP" altLang="en-US" sz="1200" dirty="0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5686876" y="3116174"/>
              <a:ext cx="3241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(-)</a:t>
              </a:r>
              <a:endParaRPr kumimoji="1" lang="ja-JP" altLang="en-US" sz="1200" dirty="0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5342510" y="3493735"/>
              <a:ext cx="1184940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退院・自宅待機</a:t>
              </a:r>
              <a:endParaRPr kumimoji="1" lang="ja-JP" altLang="en-US" sz="1200" dirty="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840960" y="3777998"/>
              <a:ext cx="1632" cy="4534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/>
            <p:cNvCxnSpPr/>
            <p:nvPr/>
          </p:nvCxnSpPr>
          <p:spPr>
            <a:xfrm flipV="1">
              <a:off x="4366847" y="4223085"/>
              <a:ext cx="963473" cy="59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テキスト ボックス 55"/>
            <p:cNvSpPr txBox="1"/>
            <p:nvPr/>
          </p:nvSpPr>
          <p:spPr>
            <a:xfrm>
              <a:off x="4795525" y="3908883"/>
              <a:ext cx="1583793" cy="242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/>
                <a:t>コロナウイルス検査結果</a:t>
              </a:r>
              <a:endParaRPr kumimoji="1" lang="ja-JP" altLang="en-US" sz="1100" dirty="0"/>
            </a:p>
          </p:txBody>
        </p:sp>
        <p:cxnSp>
          <p:nvCxnSpPr>
            <p:cNvPr id="57" name="直線矢印コネクタ 56"/>
            <p:cNvCxnSpPr/>
            <p:nvPr/>
          </p:nvCxnSpPr>
          <p:spPr>
            <a:xfrm>
              <a:off x="4362424" y="4225376"/>
              <a:ext cx="0" cy="31805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矢印コネクタ 57"/>
            <p:cNvCxnSpPr/>
            <p:nvPr/>
          </p:nvCxnSpPr>
          <p:spPr>
            <a:xfrm>
              <a:off x="5329616" y="4220445"/>
              <a:ext cx="0" cy="3180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テキスト ボックス 58"/>
            <p:cNvSpPr txBox="1"/>
            <p:nvPr/>
          </p:nvSpPr>
          <p:spPr>
            <a:xfrm>
              <a:off x="5331404" y="4268456"/>
              <a:ext cx="3241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(-)</a:t>
              </a:r>
              <a:endParaRPr kumimoji="1" lang="ja-JP" altLang="en-US" sz="1200" dirty="0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4218954" y="313450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(+)</a:t>
              </a:r>
              <a:endParaRPr kumimoji="1" lang="ja-JP" altLang="en-US" sz="1200" dirty="0"/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3957207" y="4566227"/>
              <a:ext cx="800219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入院管理</a:t>
              </a:r>
              <a:endParaRPr kumimoji="1" lang="ja-JP" altLang="en-US" sz="1200" dirty="0"/>
            </a:p>
          </p:txBody>
        </p:sp>
      </p:grpSp>
      <p:sp>
        <p:nvSpPr>
          <p:cNvPr id="79" name="テキスト ボックス 78"/>
          <p:cNvSpPr txBox="1"/>
          <p:nvPr/>
        </p:nvSpPr>
        <p:spPr>
          <a:xfrm>
            <a:off x="6037270" y="224252"/>
            <a:ext cx="5551372" cy="646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tx1"/>
                </a:solidFill>
              </a:rPr>
              <a:t>新型コロナウイルス感染症疑い患者発生時対応フロー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　</a:t>
            </a:r>
            <a:r>
              <a:rPr lang="ja-JP" altLang="en-US" dirty="0" smtClean="0">
                <a:solidFill>
                  <a:schemeClr val="tx1"/>
                </a:solidFill>
              </a:rPr>
              <a:t>　　　　　　　　　　</a:t>
            </a:r>
            <a:r>
              <a:rPr lang="ja-JP" altLang="en-US" dirty="0">
                <a:solidFill>
                  <a:schemeClr val="tx1"/>
                </a:solidFill>
              </a:rPr>
              <a:t>　</a:t>
            </a:r>
            <a:r>
              <a:rPr lang="ja-JP" altLang="en-US" dirty="0" smtClean="0">
                <a:solidFill>
                  <a:schemeClr val="tx1"/>
                </a:solidFill>
              </a:rPr>
              <a:t>　　　　　</a:t>
            </a:r>
            <a:r>
              <a:rPr lang="ja-JP" altLang="en-US" sz="800" dirty="0" smtClean="0">
                <a:solidFill>
                  <a:schemeClr val="tx1"/>
                </a:solidFill>
              </a:rPr>
              <a:t>　</a:t>
            </a:r>
            <a:r>
              <a:rPr lang="en-US" altLang="ja-JP" sz="800" dirty="0" smtClean="0">
                <a:solidFill>
                  <a:schemeClr val="tx1"/>
                </a:solidFill>
              </a:rPr>
              <a:t>(2020.1. </a:t>
            </a:r>
            <a:r>
              <a:rPr lang="en-US" altLang="ja-JP" sz="800" dirty="0" smtClean="0">
                <a:solidFill>
                  <a:schemeClr val="tx1"/>
                </a:solidFill>
              </a:rPr>
              <a:t>29</a:t>
            </a:r>
            <a:r>
              <a:rPr lang="ja-JP" altLang="en-US" sz="800" dirty="0" smtClean="0">
                <a:solidFill>
                  <a:schemeClr val="tx1"/>
                </a:solidFill>
              </a:rPr>
              <a:t>　滋賀県健康医療福祉部薬務感染症対策課作成</a:t>
            </a:r>
            <a:r>
              <a:rPr lang="en-US" altLang="ja-JP" sz="800" dirty="0" smtClean="0">
                <a:solidFill>
                  <a:schemeClr val="tx1"/>
                </a:solidFill>
              </a:rPr>
              <a:t>)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cxnSp>
        <p:nvCxnSpPr>
          <p:cNvPr id="81" name="直線コネクタ 80"/>
          <p:cNvCxnSpPr/>
          <p:nvPr/>
        </p:nvCxnSpPr>
        <p:spPr>
          <a:xfrm>
            <a:off x="2099499" y="4325344"/>
            <a:ext cx="7699594" cy="2829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右矢印 81"/>
          <p:cNvSpPr/>
          <p:nvPr/>
        </p:nvSpPr>
        <p:spPr>
          <a:xfrm rot="16200000">
            <a:off x="2814757" y="3739795"/>
            <a:ext cx="471493" cy="572365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2284085" y="3428330"/>
            <a:ext cx="15696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一次医療機関</a:t>
            </a:r>
            <a:endParaRPr kumimoji="1" lang="ja-JP" altLang="en-US" dirty="0"/>
          </a:p>
        </p:txBody>
      </p:sp>
      <p:sp>
        <p:nvSpPr>
          <p:cNvPr id="84" name="右矢印 83"/>
          <p:cNvSpPr/>
          <p:nvPr/>
        </p:nvSpPr>
        <p:spPr>
          <a:xfrm rot="5400000">
            <a:off x="2814757" y="4327047"/>
            <a:ext cx="471493" cy="572365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2036249" y="4918257"/>
            <a:ext cx="1877437" cy="5386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/>
              <a:t>二次</a:t>
            </a:r>
            <a:r>
              <a:rPr kumimoji="1" lang="ja-JP" altLang="en-US" dirty="0" smtClean="0"/>
              <a:t>医療機関</a:t>
            </a:r>
            <a:endParaRPr kumimoji="1" lang="en-US" altLang="ja-JP" dirty="0" smtClean="0"/>
          </a:p>
          <a:p>
            <a:pPr algn="ctr"/>
            <a:r>
              <a:rPr lang="ja-JP" altLang="en-US" sz="1100" dirty="0" smtClean="0"/>
              <a:t>（原則感染症指定医療機関）</a:t>
            </a:r>
            <a:endParaRPr kumimoji="1" lang="ja-JP" altLang="en-US" sz="1100" dirty="0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65811" y="458405"/>
            <a:ext cx="1127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/>
              <a:t>【</a:t>
            </a:r>
            <a:r>
              <a:rPr kumimoji="1" lang="ja-JP" altLang="en-US" sz="1050" dirty="0" smtClean="0"/>
              <a:t>一次医療機関</a:t>
            </a:r>
            <a:r>
              <a:rPr kumimoji="1" lang="en-US" altLang="ja-JP" sz="1050" dirty="0" smtClean="0"/>
              <a:t>】</a:t>
            </a:r>
            <a:endParaRPr kumimoji="1" lang="ja-JP" altLang="en-US" sz="1050" dirty="0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4593150" y="3770201"/>
            <a:ext cx="6180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/>
              <a:t>※</a:t>
            </a:r>
            <a:r>
              <a:rPr lang="ja-JP" altLang="en-US" sz="1100" dirty="0" smtClean="0"/>
              <a:t>①</a:t>
            </a:r>
            <a:endParaRPr kumimoji="1" lang="ja-JP" altLang="en-US" sz="1100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11542" y="722630"/>
            <a:ext cx="213139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※</a:t>
            </a:r>
            <a:r>
              <a:rPr lang="ja-JP" altLang="en-US" sz="1050" dirty="0"/>
              <a:t>①</a:t>
            </a:r>
            <a:r>
              <a:rPr lang="ja-JP" altLang="en-US" sz="1050" dirty="0" smtClean="0"/>
              <a:t>　</a:t>
            </a:r>
            <a:r>
              <a:rPr lang="ja-JP" altLang="en-US" sz="1050" dirty="0"/>
              <a:t>・</a:t>
            </a:r>
            <a:r>
              <a:rPr lang="ja-JP" altLang="en-US" sz="1050" dirty="0" smtClean="0"/>
              <a:t>保健所へ連絡し、感染症指</a:t>
            </a:r>
            <a:endParaRPr lang="en-US" altLang="ja-JP" sz="1050" dirty="0" smtClean="0"/>
          </a:p>
          <a:p>
            <a:r>
              <a:rPr lang="ja-JP" altLang="en-US" sz="1050" dirty="0"/>
              <a:t>　</a:t>
            </a:r>
            <a:r>
              <a:rPr lang="ja-JP" altLang="en-US" sz="1050" dirty="0" smtClean="0"/>
              <a:t>　　　  定医療機関への受診調整</a:t>
            </a:r>
            <a:endParaRPr lang="en-US" altLang="ja-JP" sz="1050" dirty="0" smtClean="0"/>
          </a:p>
          <a:p>
            <a:r>
              <a:rPr lang="en-US" altLang="ja-JP" sz="1050" dirty="0"/>
              <a:t> </a:t>
            </a:r>
            <a:r>
              <a:rPr lang="en-US" altLang="ja-JP" sz="1050" dirty="0" smtClean="0"/>
              <a:t>             </a:t>
            </a:r>
            <a:r>
              <a:rPr lang="ja-JP" altLang="en-US" sz="1050" dirty="0" smtClean="0"/>
              <a:t>を依頼</a:t>
            </a:r>
            <a:endParaRPr lang="en-US" altLang="ja-JP" sz="1050" dirty="0" smtClean="0"/>
          </a:p>
          <a:p>
            <a:r>
              <a:rPr lang="en-US" altLang="ja-JP" sz="1050" dirty="0"/>
              <a:t> </a:t>
            </a:r>
            <a:r>
              <a:rPr lang="en-US" altLang="ja-JP" sz="1050" dirty="0" smtClean="0"/>
              <a:t>          </a:t>
            </a:r>
            <a:r>
              <a:rPr lang="ja-JP" altLang="en-US" sz="1050" dirty="0" smtClean="0"/>
              <a:t>・患者へ感染症指定医療機</a:t>
            </a:r>
            <a:endParaRPr lang="en-US" altLang="ja-JP" sz="1050" dirty="0" smtClean="0"/>
          </a:p>
          <a:p>
            <a:r>
              <a:rPr lang="ja-JP" altLang="en-US" sz="1050" dirty="0"/>
              <a:t>　</a:t>
            </a:r>
            <a:r>
              <a:rPr lang="ja-JP" altLang="en-US" sz="1050" dirty="0" smtClean="0"/>
              <a:t>　　　 関へ行くよう指示</a:t>
            </a:r>
            <a:endParaRPr lang="en-US" altLang="ja-JP" sz="1050" dirty="0" smtClean="0"/>
          </a:p>
          <a:p>
            <a:endParaRPr lang="en-US" altLang="ja-JP" sz="1050" dirty="0"/>
          </a:p>
          <a:p>
            <a:r>
              <a:rPr lang="en-US" altLang="ja-JP" sz="1050" dirty="0" smtClean="0"/>
              <a:t>※</a:t>
            </a:r>
            <a:r>
              <a:rPr lang="ja-JP" altLang="en-US" sz="1050" dirty="0" smtClean="0"/>
              <a:t>②</a:t>
            </a:r>
            <a:r>
              <a:rPr lang="ja-JP" altLang="en-US" sz="1050" dirty="0"/>
              <a:t>　必要事項</a:t>
            </a:r>
            <a:r>
              <a:rPr lang="en-US" altLang="ja-JP" sz="1050" dirty="0"/>
              <a:t>(</a:t>
            </a:r>
            <a:r>
              <a:rPr lang="ja-JP" altLang="en-US" sz="1050" dirty="0"/>
              <a:t>県で文書作成</a:t>
            </a:r>
            <a:r>
              <a:rPr lang="en-US" altLang="ja-JP" sz="1050" dirty="0"/>
              <a:t>)</a:t>
            </a:r>
            <a:r>
              <a:rPr lang="ja-JP" altLang="en-US" sz="1050" dirty="0"/>
              <a:t>＊</a:t>
            </a:r>
            <a:endParaRPr lang="en-US" altLang="ja-JP" sz="1050" dirty="0"/>
          </a:p>
          <a:p>
            <a:r>
              <a:rPr lang="ja-JP" altLang="en-US" sz="1050" dirty="0"/>
              <a:t>　　　　を伝え、自宅に帰す。</a:t>
            </a:r>
            <a:endParaRPr lang="en-US" altLang="ja-JP" sz="1050" dirty="0"/>
          </a:p>
          <a:p>
            <a:r>
              <a:rPr lang="ja-JP" altLang="en-US" sz="1050" dirty="0"/>
              <a:t>　　　　その旨を保健所へ連絡。</a:t>
            </a:r>
            <a:endParaRPr lang="en-US" altLang="ja-JP" sz="1050" dirty="0"/>
          </a:p>
          <a:p>
            <a:endParaRPr lang="en-US" altLang="ja-JP" sz="1050" dirty="0" smtClean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7810439" y="3972868"/>
            <a:ext cx="6180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/>
              <a:t>※</a:t>
            </a:r>
            <a:r>
              <a:rPr lang="ja-JP" altLang="en-US" sz="1100" dirty="0"/>
              <a:t>②</a:t>
            </a:r>
            <a:endParaRPr kumimoji="1" lang="ja-JP" altLang="en-US" sz="1100" dirty="0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65811" y="2135614"/>
            <a:ext cx="1992853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 smtClean="0"/>
              <a:t>＊</a:t>
            </a:r>
            <a:endParaRPr lang="en-US" altLang="ja-JP" sz="1050" dirty="0" smtClean="0"/>
          </a:p>
          <a:p>
            <a:r>
              <a:rPr lang="ja-JP" altLang="en-US" sz="1050" dirty="0"/>
              <a:t>・</a:t>
            </a:r>
            <a:r>
              <a:rPr lang="ja-JP" altLang="en-US" sz="1050" dirty="0" smtClean="0"/>
              <a:t>自宅安静</a:t>
            </a:r>
            <a:endParaRPr lang="en-US" altLang="ja-JP" sz="1050" dirty="0" smtClean="0"/>
          </a:p>
          <a:p>
            <a:r>
              <a:rPr lang="ja-JP" altLang="en-US" sz="1050" dirty="0" smtClean="0"/>
              <a:t>・マスク着用、</a:t>
            </a:r>
            <a:endParaRPr lang="en-US" altLang="ja-JP" sz="1050" dirty="0" smtClean="0"/>
          </a:p>
          <a:p>
            <a:r>
              <a:rPr lang="ja-JP" altLang="en-US" sz="1050" dirty="0" smtClean="0"/>
              <a:t>・</a:t>
            </a:r>
            <a:r>
              <a:rPr lang="en-US" altLang="ja-JP" sz="1050" dirty="0" smtClean="0"/>
              <a:t>3</a:t>
            </a:r>
            <a:r>
              <a:rPr lang="ja-JP" altLang="en-US" sz="1050" dirty="0" smtClean="0"/>
              <a:t>日～</a:t>
            </a:r>
            <a:r>
              <a:rPr lang="en-US" altLang="ja-JP" sz="1050" dirty="0" smtClean="0"/>
              <a:t>5</a:t>
            </a:r>
            <a:r>
              <a:rPr lang="ja-JP" altLang="en-US" sz="1050" dirty="0" smtClean="0"/>
              <a:t>日たっても症状が改善</a:t>
            </a:r>
            <a:endParaRPr lang="en-US" altLang="ja-JP" sz="1050" dirty="0" smtClean="0"/>
          </a:p>
          <a:p>
            <a:r>
              <a:rPr lang="ja-JP" altLang="en-US" sz="1050" dirty="0"/>
              <a:t>　</a:t>
            </a:r>
            <a:r>
              <a:rPr lang="ja-JP" altLang="en-US" sz="1050" dirty="0" smtClean="0"/>
              <a:t>しない、または悪化した場合は</a:t>
            </a:r>
            <a:endParaRPr lang="en-US" altLang="ja-JP" sz="1050" dirty="0" smtClean="0"/>
          </a:p>
          <a:p>
            <a:r>
              <a:rPr lang="ja-JP" altLang="en-US" sz="1050" dirty="0"/>
              <a:t>　</a:t>
            </a:r>
            <a:r>
              <a:rPr lang="ja-JP" altLang="en-US" sz="1050" dirty="0" smtClean="0"/>
              <a:t>再受診　　　　等</a:t>
            </a:r>
            <a:endParaRPr lang="en-US" altLang="ja-JP" sz="1050" dirty="0"/>
          </a:p>
        </p:txBody>
      </p:sp>
      <p:sp>
        <p:nvSpPr>
          <p:cNvPr id="94" name="角丸四角形 93"/>
          <p:cNvSpPr/>
          <p:nvPr/>
        </p:nvSpPr>
        <p:spPr>
          <a:xfrm>
            <a:off x="37716" y="3770201"/>
            <a:ext cx="1968621" cy="285196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56158" y="3819284"/>
            <a:ext cx="1127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/>
              <a:t>【</a:t>
            </a:r>
            <a:r>
              <a:rPr lang="ja-JP" altLang="en-US" sz="1050" dirty="0"/>
              <a:t>二次</a:t>
            </a:r>
            <a:r>
              <a:rPr kumimoji="1" lang="ja-JP" altLang="en-US" sz="1050" dirty="0" smtClean="0"/>
              <a:t>医療機関</a:t>
            </a:r>
            <a:r>
              <a:rPr kumimoji="1" lang="en-US" altLang="ja-JP" sz="1050" dirty="0" smtClean="0"/>
              <a:t>】</a:t>
            </a:r>
            <a:endParaRPr kumimoji="1" lang="ja-JP" altLang="en-US" sz="1050" dirty="0"/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5044047" y="4399030"/>
            <a:ext cx="6180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/>
              <a:t>※</a:t>
            </a:r>
            <a:r>
              <a:rPr lang="ja-JP" altLang="en-US" sz="1100" dirty="0" smtClean="0"/>
              <a:t>③</a:t>
            </a:r>
            <a:endParaRPr kumimoji="1" lang="ja-JP" altLang="en-US" sz="1100" dirty="0"/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-3861" y="4125040"/>
            <a:ext cx="2161169" cy="23544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/>
              <a:t>※</a:t>
            </a:r>
            <a:r>
              <a:rPr kumimoji="1" lang="ja-JP" altLang="en-US" sz="1050" dirty="0" smtClean="0"/>
              <a:t>③　・肺炎診断</a:t>
            </a:r>
            <a:endParaRPr kumimoji="1" lang="en-US" altLang="ja-JP" sz="1050" dirty="0" smtClean="0"/>
          </a:p>
          <a:p>
            <a:r>
              <a:rPr lang="ja-JP" altLang="en-US" sz="1050" dirty="0"/>
              <a:t>　</a:t>
            </a:r>
            <a:r>
              <a:rPr lang="ja-JP" altLang="en-US" sz="1050" dirty="0" smtClean="0"/>
              <a:t>　　　・新型コロナウイルス感染</a:t>
            </a:r>
            <a:endParaRPr lang="en-US" altLang="ja-JP" sz="1050" dirty="0" smtClean="0"/>
          </a:p>
          <a:p>
            <a:r>
              <a:rPr lang="ja-JP" altLang="en-US" sz="1050" dirty="0"/>
              <a:t>　</a:t>
            </a:r>
            <a:r>
              <a:rPr lang="ja-JP" altLang="en-US" sz="1050" dirty="0" smtClean="0"/>
              <a:t>　　　  症診断のための検体確保。</a:t>
            </a:r>
            <a:endParaRPr lang="en-US" altLang="ja-JP" sz="1050" dirty="0" smtClean="0"/>
          </a:p>
          <a:p>
            <a:r>
              <a:rPr lang="ja-JP" altLang="en-US" sz="1050" dirty="0"/>
              <a:t>　</a:t>
            </a:r>
            <a:r>
              <a:rPr lang="ja-JP" altLang="en-US" sz="1050" dirty="0" smtClean="0"/>
              <a:t>　　　・保健所へ検体</a:t>
            </a:r>
            <a:r>
              <a:rPr lang="ja-JP" altLang="en-US" sz="1050" dirty="0"/>
              <a:t>を</a:t>
            </a:r>
            <a:r>
              <a:rPr lang="ja-JP" altLang="en-US" sz="1050" dirty="0" smtClean="0"/>
              <a:t>渡す。</a:t>
            </a:r>
            <a:endParaRPr lang="en-US" altLang="ja-JP" sz="1050" dirty="0" smtClean="0"/>
          </a:p>
          <a:p>
            <a:r>
              <a:rPr lang="ja-JP" altLang="en-US" sz="1050" dirty="0"/>
              <a:t>　</a:t>
            </a:r>
            <a:r>
              <a:rPr lang="ja-JP" altLang="en-US" sz="1050" dirty="0" smtClean="0"/>
              <a:t>　　　・保健所へ肺炎診断の結果</a:t>
            </a:r>
            <a:endParaRPr lang="en-US" altLang="ja-JP" sz="1050" dirty="0" smtClean="0"/>
          </a:p>
          <a:p>
            <a:r>
              <a:rPr lang="ja-JP" altLang="en-US" sz="1050" dirty="0"/>
              <a:t>　</a:t>
            </a:r>
            <a:r>
              <a:rPr lang="ja-JP" altLang="en-US" sz="1050" dirty="0" smtClean="0"/>
              <a:t>　　　  を伝える。</a:t>
            </a:r>
            <a:endParaRPr lang="en-US" altLang="ja-JP" sz="1050" dirty="0" smtClean="0"/>
          </a:p>
          <a:p>
            <a:endParaRPr lang="en-US" altLang="ja-JP" sz="1050" dirty="0" smtClean="0"/>
          </a:p>
          <a:p>
            <a:r>
              <a:rPr lang="en-US" altLang="ja-JP" sz="1050" dirty="0" smtClean="0"/>
              <a:t>※</a:t>
            </a:r>
            <a:r>
              <a:rPr lang="ja-JP" altLang="en-US" sz="1050" dirty="0" smtClean="0"/>
              <a:t>④　</a:t>
            </a:r>
            <a:r>
              <a:rPr lang="ja-JP" altLang="en-US" sz="1050" dirty="0"/>
              <a:t>必要事項</a:t>
            </a:r>
            <a:r>
              <a:rPr lang="en-US" altLang="ja-JP" sz="1050" dirty="0"/>
              <a:t>(</a:t>
            </a:r>
            <a:r>
              <a:rPr lang="ja-JP" altLang="en-US" sz="1050" dirty="0"/>
              <a:t>県で文書作成</a:t>
            </a:r>
            <a:r>
              <a:rPr lang="en-US" altLang="ja-JP" sz="1050" dirty="0"/>
              <a:t>)</a:t>
            </a:r>
            <a:r>
              <a:rPr lang="ja-JP" altLang="en-US" sz="1050" dirty="0"/>
              <a:t>＊</a:t>
            </a:r>
            <a:endParaRPr lang="en-US" altLang="ja-JP" sz="1050" dirty="0"/>
          </a:p>
          <a:p>
            <a:r>
              <a:rPr lang="ja-JP" altLang="en-US" sz="1050" dirty="0"/>
              <a:t>　　　　を伝え、自宅に帰す。</a:t>
            </a:r>
            <a:endParaRPr lang="en-US" altLang="ja-JP" sz="1050" dirty="0"/>
          </a:p>
          <a:p>
            <a:r>
              <a:rPr lang="ja-JP" altLang="en-US" sz="1050" dirty="0"/>
              <a:t>　　　　その旨を保健所へ連絡</a:t>
            </a:r>
            <a:r>
              <a:rPr lang="ja-JP" altLang="en-US" sz="1050" dirty="0" smtClean="0"/>
              <a:t>。</a:t>
            </a:r>
            <a:endParaRPr lang="en-US" altLang="ja-JP" sz="1050" dirty="0" smtClean="0"/>
          </a:p>
          <a:p>
            <a:endParaRPr lang="en-US" altLang="ja-JP" sz="1050" dirty="0"/>
          </a:p>
          <a:p>
            <a:r>
              <a:rPr lang="en-US" altLang="ja-JP" sz="1050" dirty="0" smtClean="0"/>
              <a:t>※</a:t>
            </a:r>
            <a:r>
              <a:rPr lang="ja-JP" altLang="en-US" sz="1050" dirty="0" smtClean="0"/>
              <a:t>⑤⑥</a:t>
            </a:r>
            <a:endParaRPr lang="en-US" altLang="ja-JP" sz="1050" dirty="0" smtClean="0"/>
          </a:p>
          <a:p>
            <a:r>
              <a:rPr kumimoji="1" lang="ja-JP" altLang="en-US" sz="1050" dirty="0"/>
              <a:t>　</a:t>
            </a:r>
            <a:r>
              <a:rPr kumimoji="1" lang="ja-JP" altLang="en-US" sz="1050" dirty="0" smtClean="0"/>
              <a:t>　　　検査結果を受けて</a:t>
            </a:r>
            <a:endParaRPr kumimoji="1" lang="en-US" altLang="ja-JP" sz="1050" dirty="0" smtClean="0"/>
          </a:p>
          <a:p>
            <a:r>
              <a:rPr lang="ja-JP" altLang="en-US" sz="1050" dirty="0"/>
              <a:t>　</a:t>
            </a:r>
            <a:r>
              <a:rPr lang="ja-JP" altLang="en-US" sz="1050" dirty="0" smtClean="0"/>
              <a:t>　　　</a:t>
            </a:r>
            <a:r>
              <a:rPr kumimoji="1" lang="ja-JP" altLang="en-US" sz="1050" dirty="0" smtClean="0"/>
              <a:t>治療方針決定</a:t>
            </a:r>
            <a:r>
              <a:rPr kumimoji="1" lang="ja-JP" altLang="en-US" sz="1050" dirty="0"/>
              <a:t>　</a:t>
            </a:r>
            <a:r>
              <a:rPr kumimoji="1" lang="ja-JP" altLang="en-US" sz="1050" dirty="0" smtClean="0"/>
              <a:t>　　　</a:t>
            </a:r>
            <a:endParaRPr kumimoji="1" lang="ja-JP" altLang="en-US" sz="1050" dirty="0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5871906" y="4847848"/>
            <a:ext cx="603852" cy="268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/>
              <a:t>※</a:t>
            </a:r>
            <a:r>
              <a:rPr lang="ja-JP" altLang="en-US" sz="1100" dirty="0"/>
              <a:t>④</a:t>
            </a:r>
            <a:endParaRPr kumimoji="1" lang="ja-JP" altLang="en-US" sz="1100" dirty="0"/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6205784" y="5552281"/>
            <a:ext cx="659255" cy="260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/>
              <a:t>※</a:t>
            </a:r>
            <a:r>
              <a:rPr lang="ja-JP" altLang="en-US" sz="1100" dirty="0" smtClean="0"/>
              <a:t>⑤</a:t>
            </a:r>
            <a:endParaRPr kumimoji="1" lang="ja-JP" altLang="en-US" sz="1100" dirty="0"/>
          </a:p>
        </p:txBody>
      </p:sp>
      <p:grpSp>
        <p:nvGrpSpPr>
          <p:cNvPr id="122" name="グループ化 121"/>
          <p:cNvGrpSpPr/>
          <p:nvPr/>
        </p:nvGrpSpPr>
        <p:grpSpPr>
          <a:xfrm>
            <a:off x="6039223" y="5673655"/>
            <a:ext cx="2587358" cy="1141493"/>
            <a:chOff x="1677294" y="5681658"/>
            <a:chExt cx="2587358" cy="1141493"/>
          </a:xfrm>
        </p:grpSpPr>
        <p:sp>
          <p:nvSpPr>
            <p:cNvPr id="118" name="テキスト ボックス 117"/>
            <p:cNvSpPr txBox="1"/>
            <p:nvPr/>
          </p:nvSpPr>
          <p:spPr>
            <a:xfrm>
              <a:off x="1692141" y="6019947"/>
              <a:ext cx="2499402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050" dirty="0" smtClean="0"/>
                <a:t>　　　　</a:t>
              </a:r>
              <a:r>
                <a:rPr lang="ja-JP" altLang="en-US" sz="1050" u="sng" dirty="0" smtClean="0"/>
                <a:t>　・上気道由来検体</a:t>
              </a:r>
              <a:r>
                <a:rPr lang="en-US" altLang="ja-JP" sz="1050" u="sng" dirty="0" smtClean="0"/>
                <a:t>(</a:t>
              </a:r>
              <a:r>
                <a:rPr lang="ja-JP" altLang="en-US" sz="1050" u="sng" dirty="0" smtClean="0"/>
                <a:t>咽頭ぬぐい液</a:t>
              </a:r>
              <a:r>
                <a:rPr lang="en-US" altLang="ja-JP" sz="1050" u="sng" dirty="0" smtClean="0"/>
                <a:t>)</a:t>
              </a:r>
            </a:p>
            <a:p>
              <a:r>
                <a:rPr lang="ja-JP" altLang="en-US" sz="1050" dirty="0" smtClean="0"/>
                <a:t>　　　　</a:t>
              </a:r>
              <a:r>
                <a:rPr lang="ja-JP" altLang="en-US" sz="1050" u="sng" dirty="0" smtClean="0"/>
                <a:t>　・</a:t>
              </a:r>
              <a:r>
                <a:rPr kumimoji="1" lang="ja-JP" altLang="en-US" sz="1050" u="sng" dirty="0" smtClean="0"/>
                <a:t>下気道由来検体</a:t>
              </a:r>
              <a:r>
                <a:rPr kumimoji="1" lang="en-US" altLang="ja-JP" sz="1050" u="sng" dirty="0" smtClean="0"/>
                <a:t>(</a:t>
              </a:r>
              <a:r>
                <a:rPr kumimoji="1" lang="ja-JP" altLang="en-US" sz="1050" u="sng" dirty="0" smtClean="0"/>
                <a:t>喀痰</a:t>
              </a:r>
              <a:r>
                <a:rPr kumimoji="1" lang="en-US" altLang="ja-JP" sz="1050" u="sng" dirty="0" smtClean="0"/>
                <a:t>)</a:t>
              </a:r>
              <a:endParaRPr kumimoji="1" lang="ja-JP" altLang="en-US" sz="1050" u="sng" dirty="0"/>
            </a:p>
          </p:txBody>
        </p:sp>
        <p:sp>
          <p:nvSpPr>
            <p:cNvPr id="119" name="テキスト ボックス 118"/>
            <p:cNvSpPr txBox="1"/>
            <p:nvPr/>
          </p:nvSpPr>
          <p:spPr>
            <a:xfrm>
              <a:off x="2128105" y="5827663"/>
              <a:ext cx="87556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u="sng" dirty="0" smtClean="0"/>
                <a:t>必要な検体</a:t>
              </a:r>
              <a:endParaRPr kumimoji="1" lang="ja-JP" altLang="en-US" sz="1050" u="sng" dirty="0"/>
            </a:p>
          </p:txBody>
        </p:sp>
        <p:sp>
          <p:nvSpPr>
            <p:cNvPr id="120" name="テキスト ボックス 119"/>
            <p:cNvSpPr txBox="1"/>
            <p:nvPr/>
          </p:nvSpPr>
          <p:spPr>
            <a:xfrm>
              <a:off x="1677294" y="6412651"/>
              <a:ext cx="25873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 smtClean="0"/>
                <a:t>　　　　　　</a:t>
              </a:r>
              <a:r>
                <a:rPr kumimoji="1" lang="en-US" altLang="ja-JP" sz="900" dirty="0" smtClean="0"/>
                <a:t>※</a:t>
              </a:r>
              <a:r>
                <a:rPr kumimoji="1" lang="ja-JP" altLang="en-US" sz="900" dirty="0" smtClean="0"/>
                <a:t>検体容器がない場合は保健所へ</a:t>
              </a:r>
              <a:endParaRPr kumimoji="1" lang="en-US" altLang="ja-JP" sz="900" dirty="0" smtClean="0"/>
            </a:p>
            <a:p>
              <a:r>
                <a:rPr lang="ja-JP" altLang="en-US" sz="900" dirty="0"/>
                <a:t>　</a:t>
              </a:r>
              <a:r>
                <a:rPr lang="ja-JP" altLang="en-US" sz="900" dirty="0" smtClean="0"/>
                <a:t>　　　　　　 </a:t>
              </a:r>
              <a:r>
                <a:rPr kumimoji="1" lang="ja-JP" altLang="en-US" sz="900" dirty="0" smtClean="0"/>
                <a:t>連絡し、持ってきてもらう。</a:t>
              </a:r>
              <a:endParaRPr kumimoji="1" lang="ja-JP" altLang="en-US" sz="900" dirty="0"/>
            </a:p>
          </p:txBody>
        </p:sp>
        <p:sp>
          <p:nvSpPr>
            <p:cNvPr id="121" name="円/楕円 120"/>
            <p:cNvSpPr/>
            <p:nvPr/>
          </p:nvSpPr>
          <p:spPr>
            <a:xfrm>
              <a:off x="1872476" y="5681658"/>
              <a:ext cx="2260972" cy="114149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5" name="テキスト ボックス 124"/>
          <p:cNvSpPr txBox="1"/>
          <p:nvPr/>
        </p:nvSpPr>
        <p:spPr>
          <a:xfrm>
            <a:off x="4735810" y="6263989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/>
              <a:t>通常の肺炎治療</a:t>
            </a:r>
            <a:endParaRPr kumimoji="1" lang="ja-JP" altLang="en-US" sz="1200" dirty="0"/>
          </a:p>
        </p:txBody>
      </p:sp>
      <p:cxnSp>
        <p:nvCxnSpPr>
          <p:cNvPr id="126" name="直線矢印コネクタ 125"/>
          <p:cNvCxnSpPr/>
          <p:nvPr/>
        </p:nvCxnSpPr>
        <p:spPr>
          <a:xfrm>
            <a:off x="6627281" y="5238557"/>
            <a:ext cx="1560558" cy="142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テキスト ボックス 127"/>
          <p:cNvSpPr txBox="1"/>
          <p:nvPr/>
        </p:nvSpPr>
        <p:spPr>
          <a:xfrm>
            <a:off x="6608347" y="5284620"/>
            <a:ext cx="17182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/>
              <a:t>コロナウイルス検査結果</a:t>
            </a:r>
            <a:endParaRPr kumimoji="1" lang="ja-JP" altLang="en-US" sz="1100" dirty="0"/>
          </a:p>
        </p:txBody>
      </p:sp>
      <p:cxnSp>
        <p:nvCxnSpPr>
          <p:cNvPr id="131" name="直線コネクタ 130"/>
          <p:cNvCxnSpPr/>
          <p:nvPr/>
        </p:nvCxnSpPr>
        <p:spPr>
          <a:xfrm>
            <a:off x="8187839" y="5084780"/>
            <a:ext cx="0" cy="5546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矢印コネクタ 133"/>
          <p:cNvCxnSpPr/>
          <p:nvPr/>
        </p:nvCxnSpPr>
        <p:spPr>
          <a:xfrm>
            <a:off x="8187839" y="5088438"/>
            <a:ext cx="43228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テキスト ボックス 134"/>
          <p:cNvSpPr txBox="1"/>
          <p:nvPr/>
        </p:nvSpPr>
        <p:spPr>
          <a:xfrm>
            <a:off x="8661409" y="4946669"/>
            <a:ext cx="868170" cy="299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/>
              <a:t>自宅待機</a:t>
            </a:r>
            <a:endParaRPr kumimoji="1" lang="ja-JP" altLang="en-US" sz="1200" dirty="0"/>
          </a:p>
        </p:txBody>
      </p:sp>
      <p:cxnSp>
        <p:nvCxnSpPr>
          <p:cNvPr id="137" name="直線矢印コネクタ 136"/>
          <p:cNvCxnSpPr/>
          <p:nvPr/>
        </p:nvCxnSpPr>
        <p:spPr>
          <a:xfrm>
            <a:off x="8190771" y="5639412"/>
            <a:ext cx="43228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テキスト ボックス 137"/>
          <p:cNvSpPr txBox="1"/>
          <p:nvPr/>
        </p:nvSpPr>
        <p:spPr>
          <a:xfrm>
            <a:off x="8642119" y="5489910"/>
            <a:ext cx="868170" cy="299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/>
              <a:t>入院管理</a:t>
            </a:r>
            <a:endParaRPr kumimoji="1" lang="ja-JP" altLang="en-US" sz="1200" dirty="0"/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7390303" y="5469901"/>
            <a:ext cx="637195" cy="260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/>
              <a:t>※</a:t>
            </a:r>
            <a:r>
              <a:rPr lang="ja-JP" altLang="en-US" sz="1100" dirty="0"/>
              <a:t>⑥</a:t>
            </a:r>
            <a:endParaRPr kumimoji="1" lang="ja-JP" altLang="en-US" sz="1100" dirty="0"/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8190771" y="5667987"/>
            <a:ext cx="384694" cy="299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(+)</a:t>
            </a:r>
            <a:endParaRPr kumimoji="1" lang="ja-JP" altLang="en-US" sz="1200" dirty="0"/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8207530" y="4764775"/>
            <a:ext cx="351651" cy="299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(-)</a:t>
            </a:r>
            <a:endParaRPr kumimoji="1" lang="ja-JP" altLang="en-US" sz="1200" dirty="0"/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10077246" y="2478052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/>
              <a:t>【</a:t>
            </a:r>
            <a:r>
              <a:rPr kumimoji="1" lang="ja-JP" altLang="en-US" sz="1050" dirty="0" smtClean="0"/>
              <a:t>保健所</a:t>
            </a:r>
            <a:r>
              <a:rPr kumimoji="1" lang="en-US" altLang="ja-JP" sz="1050" dirty="0" smtClean="0"/>
              <a:t>】</a:t>
            </a:r>
            <a:endParaRPr kumimoji="1" lang="ja-JP" altLang="en-US" sz="1050" dirty="0"/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10027039" y="2796916"/>
            <a:ext cx="2199641" cy="38087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 smtClean="0"/>
              <a:t>※</a:t>
            </a:r>
            <a:r>
              <a:rPr lang="ja-JP" altLang="en-US" sz="1050" dirty="0" smtClean="0"/>
              <a:t>①</a:t>
            </a:r>
            <a:r>
              <a:rPr lang="ja-JP" altLang="en-US" sz="1050" dirty="0"/>
              <a:t>　・医療機関からの連絡を薬務</a:t>
            </a:r>
            <a:endParaRPr lang="en-US" altLang="ja-JP" sz="1050" dirty="0"/>
          </a:p>
          <a:p>
            <a:r>
              <a:rPr lang="ja-JP" altLang="en-US" sz="1050" dirty="0"/>
              <a:t>　　　　  感染症対策課、衛生科学セ</a:t>
            </a:r>
            <a:endParaRPr lang="en-US" altLang="ja-JP" sz="1050" dirty="0"/>
          </a:p>
          <a:p>
            <a:r>
              <a:rPr lang="ja-JP" altLang="en-US" sz="1050" dirty="0"/>
              <a:t>　　　　  ンターへ連絡</a:t>
            </a:r>
            <a:endParaRPr lang="en-US" altLang="ja-JP" sz="1050" dirty="0"/>
          </a:p>
          <a:p>
            <a:r>
              <a:rPr lang="en-US" altLang="ja-JP" sz="1050" dirty="0"/>
              <a:t>           </a:t>
            </a:r>
            <a:r>
              <a:rPr lang="ja-JP" altLang="en-US" sz="1050" dirty="0"/>
              <a:t>・感染症指定医療機関への</a:t>
            </a:r>
            <a:endParaRPr lang="en-US" altLang="ja-JP" sz="1050" dirty="0"/>
          </a:p>
          <a:p>
            <a:r>
              <a:rPr lang="ja-JP" altLang="en-US" sz="1050" dirty="0"/>
              <a:t>　　　　  入院調整</a:t>
            </a:r>
            <a:endParaRPr lang="en-US" altLang="ja-JP" sz="1050" dirty="0"/>
          </a:p>
          <a:p>
            <a:r>
              <a:rPr lang="en-US" altLang="ja-JP" sz="1050" dirty="0"/>
              <a:t>           </a:t>
            </a:r>
            <a:r>
              <a:rPr lang="ja-JP" altLang="en-US" sz="1050" dirty="0"/>
              <a:t>・感染症指定医療機関への</a:t>
            </a:r>
            <a:endParaRPr lang="en-US" altLang="ja-JP" sz="1050" dirty="0"/>
          </a:p>
          <a:p>
            <a:r>
              <a:rPr lang="ja-JP" altLang="en-US" sz="1050" dirty="0"/>
              <a:t>　　　　  検体確保の依頼</a:t>
            </a:r>
            <a:endParaRPr lang="en-US" altLang="ja-JP" sz="1050" dirty="0"/>
          </a:p>
          <a:p>
            <a:endParaRPr kumimoji="1" lang="en-US" altLang="ja-JP" sz="1050" dirty="0" smtClean="0"/>
          </a:p>
          <a:p>
            <a:endParaRPr lang="en-US" altLang="ja-JP" sz="1050" dirty="0"/>
          </a:p>
          <a:p>
            <a:r>
              <a:rPr kumimoji="1" lang="en-US" altLang="ja-JP" sz="1050" dirty="0" smtClean="0"/>
              <a:t>※</a:t>
            </a:r>
            <a:r>
              <a:rPr lang="ja-JP" altLang="en-US" sz="1050" dirty="0"/>
              <a:t>②</a:t>
            </a:r>
            <a:r>
              <a:rPr kumimoji="1" lang="ja-JP" altLang="en-US" sz="1050" dirty="0" smtClean="0"/>
              <a:t>　医療機関からの情報を相談</a:t>
            </a:r>
            <a:endParaRPr kumimoji="1" lang="en-US" altLang="ja-JP" sz="1050" dirty="0" smtClean="0"/>
          </a:p>
          <a:p>
            <a:r>
              <a:rPr lang="ja-JP" altLang="en-US" sz="1050" dirty="0"/>
              <a:t>　</a:t>
            </a:r>
            <a:r>
              <a:rPr lang="ja-JP" altLang="en-US" sz="1050" dirty="0" smtClean="0"/>
              <a:t>　　　</a:t>
            </a:r>
            <a:r>
              <a:rPr kumimoji="1" lang="ja-JP" altLang="en-US" sz="1050" dirty="0" smtClean="0"/>
              <a:t>記録として残しておく。</a:t>
            </a:r>
            <a:endParaRPr kumimoji="1" lang="en-US" altLang="ja-JP" sz="1050" dirty="0" smtClean="0"/>
          </a:p>
          <a:p>
            <a:endParaRPr kumimoji="1" lang="en-US" altLang="ja-JP" sz="1050" dirty="0"/>
          </a:p>
          <a:p>
            <a:r>
              <a:rPr kumimoji="1" lang="en-US" altLang="ja-JP" sz="1050" dirty="0" smtClean="0"/>
              <a:t>※</a:t>
            </a:r>
            <a:r>
              <a:rPr kumimoji="1" lang="ja-JP" altLang="en-US" sz="1050" dirty="0" smtClean="0"/>
              <a:t>③　・検体を衛生科学センターへ</a:t>
            </a:r>
            <a:endParaRPr kumimoji="1" lang="en-US" altLang="ja-JP" sz="1050" dirty="0" smtClean="0"/>
          </a:p>
          <a:p>
            <a:r>
              <a:rPr lang="ja-JP" altLang="en-US" sz="1050" dirty="0"/>
              <a:t>　</a:t>
            </a:r>
            <a:r>
              <a:rPr lang="ja-JP" altLang="en-US" sz="1050" dirty="0" smtClean="0"/>
              <a:t>　　　  搬入</a:t>
            </a:r>
            <a:endParaRPr lang="en-US" altLang="ja-JP" sz="1050" dirty="0" smtClean="0"/>
          </a:p>
          <a:p>
            <a:r>
              <a:rPr kumimoji="1" lang="en-US" altLang="ja-JP" sz="1050" dirty="0"/>
              <a:t> </a:t>
            </a:r>
            <a:r>
              <a:rPr kumimoji="1" lang="en-US" altLang="ja-JP" sz="1050" dirty="0" smtClean="0"/>
              <a:t>          </a:t>
            </a:r>
            <a:r>
              <a:rPr kumimoji="1" lang="ja-JP" altLang="en-US" sz="1050" dirty="0" smtClean="0"/>
              <a:t>・疫学調査開始</a:t>
            </a:r>
            <a:endParaRPr kumimoji="1" lang="en-US" altLang="ja-JP" sz="1050" dirty="0" smtClean="0"/>
          </a:p>
          <a:p>
            <a:endParaRPr lang="en-US" altLang="ja-JP" sz="1050" dirty="0"/>
          </a:p>
          <a:p>
            <a:r>
              <a:rPr kumimoji="1" lang="en-US" altLang="ja-JP" sz="1050" dirty="0" smtClean="0"/>
              <a:t>※</a:t>
            </a:r>
            <a:r>
              <a:rPr kumimoji="1" lang="ja-JP" altLang="en-US" sz="1050" dirty="0" smtClean="0"/>
              <a:t>⑤⑥</a:t>
            </a:r>
            <a:endParaRPr kumimoji="1" lang="en-US" altLang="ja-JP" sz="1050" dirty="0" smtClean="0"/>
          </a:p>
          <a:p>
            <a:r>
              <a:rPr lang="ja-JP" altLang="en-US" sz="1050" dirty="0"/>
              <a:t>　</a:t>
            </a:r>
            <a:r>
              <a:rPr lang="ja-JP" altLang="en-US" sz="1050" dirty="0" smtClean="0"/>
              <a:t>　　 検査結果について薬務感染症</a:t>
            </a:r>
            <a:endParaRPr lang="en-US" altLang="ja-JP" sz="1050" dirty="0" smtClean="0"/>
          </a:p>
          <a:p>
            <a:r>
              <a:rPr lang="ja-JP" altLang="en-US" sz="1050" dirty="0"/>
              <a:t>　</a:t>
            </a:r>
            <a:r>
              <a:rPr lang="ja-JP" altLang="en-US" sz="1050" dirty="0" smtClean="0"/>
              <a:t>　　 対策課へ報告</a:t>
            </a:r>
            <a:endParaRPr kumimoji="1" lang="en-US" altLang="ja-JP" sz="1050" dirty="0" smtClean="0"/>
          </a:p>
          <a:p>
            <a:r>
              <a:rPr lang="ja-JP" altLang="en-US" sz="1050" dirty="0"/>
              <a:t>　 </a:t>
            </a:r>
            <a:r>
              <a:rPr lang="ja-JP" altLang="en-US" sz="1050" dirty="0" smtClean="0"/>
              <a:t>　</a:t>
            </a:r>
            <a:r>
              <a:rPr lang="en-US" altLang="ja-JP" sz="1050" dirty="0" smtClean="0"/>
              <a:t>&lt;</a:t>
            </a:r>
            <a:r>
              <a:rPr lang="ja-JP" altLang="en-US" sz="1050" dirty="0" smtClean="0"/>
              <a:t>陽性の場合</a:t>
            </a:r>
            <a:r>
              <a:rPr lang="en-US" altLang="ja-JP" sz="1050" dirty="0" smtClean="0"/>
              <a:t>&gt;</a:t>
            </a:r>
          </a:p>
          <a:p>
            <a:r>
              <a:rPr kumimoji="1" lang="ja-JP" altLang="en-US" sz="1050" dirty="0"/>
              <a:t>　</a:t>
            </a:r>
            <a:r>
              <a:rPr kumimoji="1" lang="ja-JP" altLang="en-US" sz="1050" dirty="0" smtClean="0"/>
              <a:t>　　  ・接触者の調査</a:t>
            </a:r>
            <a:endParaRPr kumimoji="1" lang="en-US" altLang="ja-JP" sz="1050" dirty="0" smtClean="0"/>
          </a:p>
          <a:p>
            <a:r>
              <a:rPr lang="ja-JP" altLang="en-US" sz="1050" dirty="0"/>
              <a:t>　</a:t>
            </a:r>
            <a:r>
              <a:rPr lang="ja-JP" altLang="en-US" sz="1050" dirty="0" smtClean="0"/>
              <a:t>　 </a:t>
            </a:r>
            <a:r>
              <a:rPr lang="en-US" altLang="ja-JP" sz="1050" dirty="0" smtClean="0"/>
              <a:t>&lt;</a:t>
            </a:r>
            <a:r>
              <a:rPr lang="ja-JP" altLang="en-US" sz="1050" dirty="0" smtClean="0"/>
              <a:t>陰性の場合</a:t>
            </a:r>
            <a:r>
              <a:rPr lang="en-US" altLang="ja-JP" sz="1050" dirty="0" smtClean="0"/>
              <a:t>&gt;</a:t>
            </a:r>
          </a:p>
          <a:p>
            <a:r>
              <a:rPr kumimoji="1" lang="en-US" altLang="ja-JP" sz="1050" dirty="0"/>
              <a:t> </a:t>
            </a:r>
            <a:r>
              <a:rPr kumimoji="1" lang="en-US" altLang="ja-JP" sz="1050" dirty="0" smtClean="0"/>
              <a:t>         </a:t>
            </a:r>
            <a:r>
              <a:rPr kumimoji="1" lang="ja-JP" altLang="en-US" sz="1050" dirty="0" smtClean="0"/>
              <a:t>・調査終了　</a:t>
            </a:r>
            <a:endParaRPr kumimoji="1" lang="en-US" altLang="ja-JP" sz="1050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073701" y="878835"/>
            <a:ext cx="17171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※2020</a:t>
            </a:r>
            <a:r>
              <a:rPr kumimoji="1" lang="ja-JP" altLang="en-US" sz="1100" dirty="0" smtClean="0"/>
              <a:t>年</a:t>
            </a:r>
            <a:r>
              <a:rPr lang="en-US" altLang="ja-JP" sz="1100" dirty="0" smtClean="0"/>
              <a:t>2</a:t>
            </a:r>
            <a:r>
              <a:rPr lang="ja-JP" altLang="en-US" sz="1100" dirty="0" smtClean="0"/>
              <a:t>月</a:t>
            </a:r>
            <a:r>
              <a:rPr lang="en-US" altLang="ja-JP" sz="1100" dirty="0"/>
              <a:t>6</a:t>
            </a:r>
            <a:r>
              <a:rPr lang="ja-JP" altLang="en-US" sz="1100" dirty="0" smtClean="0"/>
              <a:t>日</a:t>
            </a:r>
            <a:r>
              <a:rPr lang="en-US" altLang="ja-JP" sz="1100" dirty="0" smtClean="0"/>
              <a:t>(</a:t>
            </a:r>
            <a:r>
              <a:rPr lang="ja-JP" altLang="en-US" sz="1100" dirty="0"/>
              <a:t>木</a:t>
            </a:r>
            <a:r>
              <a:rPr lang="en-US" altLang="ja-JP" sz="1100" dirty="0" smtClean="0"/>
              <a:t>)</a:t>
            </a:r>
            <a:r>
              <a:rPr lang="ja-JP" altLang="en-US" sz="1100" dirty="0" smtClean="0"/>
              <a:t>まで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4221494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198</Words>
  <Application>Microsoft Office PowerPoint</Application>
  <PresentationFormat>ワイド画面</PresentationFormat>
  <Paragraphs>105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舟山　理沙</dc:creator>
  <cp:lastModifiedBy>舟山　理沙</cp:lastModifiedBy>
  <cp:revision>36</cp:revision>
  <cp:lastPrinted>2020-01-29T03:48:27Z</cp:lastPrinted>
  <dcterms:created xsi:type="dcterms:W3CDTF">2020-01-28T09:33:36Z</dcterms:created>
  <dcterms:modified xsi:type="dcterms:W3CDTF">2020-01-29T05:41:33Z</dcterms:modified>
</cp:coreProperties>
</file>